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2"/>
  </p:notesMasterIdLst>
  <p:sldIdLst>
    <p:sldId id="306" r:id="rId2"/>
    <p:sldId id="305" r:id="rId3"/>
    <p:sldId id="350" r:id="rId4"/>
    <p:sldId id="351" r:id="rId5"/>
    <p:sldId id="298" r:id="rId6"/>
    <p:sldId id="313" r:id="rId7"/>
    <p:sldId id="322" r:id="rId8"/>
    <p:sldId id="324" r:id="rId9"/>
    <p:sldId id="307" r:id="rId10"/>
    <p:sldId id="308" r:id="rId11"/>
    <p:sldId id="325" r:id="rId12"/>
    <p:sldId id="310" r:id="rId13"/>
    <p:sldId id="311" r:id="rId14"/>
    <p:sldId id="312" r:id="rId15"/>
    <p:sldId id="323" r:id="rId16"/>
    <p:sldId id="320" r:id="rId17"/>
    <p:sldId id="321" r:id="rId18"/>
    <p:sldId id="316" r:id="rId19"/>
    <p:sldId id="327" r:id="rId20"/>
    <p:sldId id="315" r:id="rId21"/>
    <p:sldId id="318" r:id="rId22"/>
    <p:sldId id="319" r:id="rId23"/>
    <p:sldId id="348" r:id="rId24"/>
    <p:sldId id="329" r:id="rId25"/>
    <p:sldId id="330" r:id="rId26"/>
    <p:sldId id="332" r:id="rId27"/>
    <p:sldId id="333" r:id="rId28"/>
    <p:sldId id="334" r:id="rId29"/>
    <p:sldId id="335" r:id="rId30"/>
    <p:sldId id="337" r:id="rId31"/>
    <p:sldId id="338" r:id="rId32"/>
    <p:sldId id="339" r:id="rId33"/>
    <p:sldId id="340" r:id="rId34"/>
    <p:sldId id="341" r:id="rId35"/>
    <p:sldId id="342" r:id="rId36"/>
    <p:sldId id="343" r:id="rId37"/>
    <p:sldId id="344" r:id="rId38"/>
    <p:sldId id="345" r:id="rId39"/>
    <p:sldId id="346" r:id="rId40"/>
    <p:sldId id="347" r:id="rId41"/>
    <p:sldId id="257" r:id="rId42"/>
    <p:sldId id="258" r:id="rId43"/>
    <p:sldId id="259" r:id="rId44"/>
    <p:sldId id="260" r:id="rId45"/>
    <p:sldId id="261" r:id="rId46"/>
    <p:sldId id="265" r:id="rId47"/>
    <p:sldId id="266" r:id="rId48"/>
    <p:sldId id="267" r:id="rId49"/>
    <p:sldId id="268" r:id="rId50"/>
    <p:sldId id="269" r:id="rId51"/>
    <p:sldId id="270" r:id="rId52"/>
    <p:sldId id="271" r:id="rId53"/>
    <p:sldId id="272" r:id="rId54"/>
    <p:sldId id="273" r:id="rId55"/>
    <p:sldId id="274" r:id="rId56"/>
    <p:sldId id="275" r:id="rId57"/>
    <p:sldId id="352" r:id="rId58"/>
    <p:sldId id="353" r:id="rId59"/>
    <p:sldId id="349" r:id="rId60"/>
    <p:sldId id="297" r:id="rId61"/>
  </p:sldIdLst>
  <p:sldSz cx="12192000" cy="6858000"/>
  <p:notesSz cx="6858000" cy="9144000"/>
  <p:embeddedFontLst>
    <p:embeddedFont>
      <p:font typeface="Algerian" panose="04020705040A02060702" pitchFamily="82" charset="0"/>
      <p:regular r:id="rId63"/>
    </p:embeddedFont>
    <p:embeddedFont>
      <p:font typeface="Century Gothic" panose="020B0502020202020204" pitchFamily="34" charset="0"/>
      <p:regular r:id="rId64"/>
      <p:bold r:id="rId65"/>
      <p:italic r:id="rId66"/>
      <p:boldItalic r:id="rId67"/>
    </p:embeddedFont>
    <p:embeddedFont>
      <p:font typeface="Helvetica Neue" panose="020B0604020202020204" charset="0"/>
      <p:regular r:id="rId68"/>
      <p:bold r:id="rId69"/>
      <p:italic r:id="rId70"/>
      <p:boldItalic r:id="rId71"/>
    </p:embeddedFont>
    <p:embeddedFont>
      <p:font typeface="Tw Cen MT" panose="020B0602020104020603"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6" roundtripDataSignature="AMtx7mhj3uxVZIn9HcV0fK6emxM+pGfrw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7BE4EE-BEAA-4ADB-B52C-2C6A75F1FC9A}">
  <a:tblStyle styleId="{A97BE4EE-BEAA-4ADB-B52C-2C6A75F1FC9A}" styleName="Table_0">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customschemas.google.com/relationships/presentationmetadata" Target="meta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2" Type="http://schemas.openxmlformats.org/officeDocument/2006/relationships/image" Target="../media/image11.svg"/><Relationship Id="rId1" Type="http://schemas.openxmlformats.org/officeDocument/2006/relationships/image" Target="../media/image10.png"/></Relationships>
</file>

<file path=ppt/diagrams/_rels/data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1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2" Type="http://schemas.openxmlformats.org/officeDocument/2006/relationships/image" Target="../media/image11.svg"/><Relationship Id="rId1" Type="http://schemas.openxmlformats.org/officeDocument/2006/relationships/image" Target="../media/image10.png"/></Relationships>
</file>

<file path=ppt/diagrams/_rels/data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7.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1.svg"/><Relationship Id="rId1" Type="http://schemas.openxmlformats.org/officeDocument/2006/relationships/image" Target="../media/image10.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2" Type="http://schemas.openxmlformats.org/officeDocument/2006/relationships/image" Target="../media/image11.svg"/><Relationship Id="rId1" Type="http://schemas.openxmlformats.org/officeDocument/2006/relationships/image" Target="../media/image10.png"/></Relationships>
</file>

<file path=ppt/diagrams/_rels/drawing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7.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EA2414-3CC4-465C-83FD-1491156010D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3822121-0A4D-4975-9386-74771427F319}">
      <dgm:prSet/>
      <dgm:spPr/>
      <dgm:t>
        <a:bodyPr/>
        <a:lstStyle/>
        <a:p>
          <a:pPr>
            <a:lnSpc>
              <a:spcPct val="100000"/>
            </a:lnSpc>
          </a:pPr>
          <a:r>
            <a:rPr lang="en-US" dirty="0">
              <a:solidFill>
                <a:schemeClr val="tx1"/>
              </a:solidFill>
              <a:latin typeface="Century Gothic" panose="020B0502020202020204" pitchFamily="34" charset="0"/>
            </a:rPr>
            <a:t>Yes! Exhaustive testing is not possible. Instead, we need the optimal amount of testing based on the risk assessment of the application.</a:t>
          </a:r>
          <a:endParaRPr lang="en-US" dirty="0"/>
        </a:p>
      </dgm:t>
    </dgm:pt>
    <dgm:pt modelId="{42CF5617-DB28-4FEF-8B3F-A837A24141B7}" type="parTrans" cxnId="{540741A3-90BD-45A0-986C-639E8AF557AF}">
      <dgm:prSet/>
      <dgm:spPr/>
      <dgm:t>
        <a:bodyPr/>
        <a:lstStyle/>
        <a:p>
          <a:endParaRPr lang="en-US"/>
        </a:p>
      </dgm:t>
    </dgm:pt>
    <dgm:pt modelId="{18C78DFD-9F5B-42A1-AC92-69A1C530107E}" type="sibTrans" cxnId="{540741A3-90BD-45A0-986C-639E8AF557AF}">
      <dgm:prSet/>
      <dgm:spPr/>
      <dgm:t>
        <a:bodyPr/>
        <a:lstStyle/>
        <a:p>
          <a:endParaRPr lang="en-US"/>
        </a:p>
      </dgm:t>
    </dgm:pt>
    <dgm:pt modelId="{BDF511A2-EC21-4491-A729-A356B0370A05}" type="pres">
      <dgm:prSet presAssocID="{94EA2414-3CC4-465C-83FD-1491156010D6}" presName="root" presStyleCnt="0">
        <dgm:presLayoutVars>
          <dgm:dir/>
          <dgm:resizeHandles val="exact"/>
        </dgm:presLayoutVars>
      </dgm:prSet>
      <dgm:spPr/>
    </dgm:pt>
    <dgm:pt modelId="{7D8B65A6-4C22-4774-AE08-449BE8676D4C}" type="pres">
      <dgm:prSet presAssocID="{63822121-0A4D-4975-9386-74771427F319}" presName="compNode" presStyleCnt="0"/>
      <dgm:spPr/>
    </dgm:pt>
    <dgm:pt modelId="{86C2C248-DC33-4241-B09A-DB90BEDCA8E4}" type="pres">
      <dgm:prSet presAssocID="{63822121-0A4D-4975-9386-74771427F319}" presName="bgRect" presStyleLbl="bgShp" presStyleIdx="0" presStyleCnt="1"/>
      <dgm:spPr/>
    </dgm:pt>
    <dgm:pt modelId="{CDD436EE-2884-47EB-B0DF-A8D6BDF7353B}" type="pres">
      <dgm:prSet presAssocID="{63822121-0A4D-4975-9386-74771427F319}"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 Bulb and Gear"/>
        </a:ext>
      </dgm:extLst>
    </dgm:pt>
    <dgm:pt modelId="{C72504EF-7167-4031-8B31-A290005140DB}" type="pres">
      <dgm:prSet presAssocID="{63822121-0A4D-4975-9386-74771427F319}" presName="spaceRect" presStyleCnt="0"/>
      <dgm:spPr/>
    </dgm:pt>
    <dgm:pt modelId="{45B2CEF1-FCE2-44A1-9CA6-638F8F871082}" type="pres">
      <dgm:prSet presAssocID="{63822121-0A4D-4975-9386-74771427F319}" presName="parTx" presStyleLbl="revTx" presStyleIdx="0" presStyleCnt="1">
        <dgm:presLayoutVars>
          <dgm:chMax val="0"/>
          <dgm:chPref val="0"/>
        </dgm:presLayoutVars>
      </dgm:prSet>
      <dgm:spPr/>
    </dgm:pt>
  </dgm:ptLst>
  <dgm:cxnLst>
    <dgm:cxn modelId="{C2375F0B-9535-4F8C-B4D6-F6F6B5BC3101}" type="presOf" srcId="{63822121-0A4D-4975-9386-74771427F319}" destId="{45B2CEF1-FCE2-44A1-9CA6-638F8F871082}" srcOrd="0" destOrd="0" presId="urn:microsoft.com/office/officeart/2018/2/layout/IconVerticalSolidList"/>
    <dgm:cxn modelId="{540741A3-90BD-45A0-986C-639E8AF557AF}" srcId="{94EA2414-3CC4-465C-83FD-1491156010D6}" destId="{63822121-0A4D-4975-9386-74771427F319}" srcOrd="0" destOrd="0" parTransId="{42CF5617-DB28-4FEF-8B3F-A837A24141B7}" sibTransId="{18C78DFD-9F5B-42A1-AC92-69A1C530107E}"/>
    <dgm:cxn modelId="{7B5A2EA7-F224-47FE-BBEF-4C71C7494066}" type="presOf" srcId="{94EA2414-3CC4-465C-83FD-1491156010D6}" destId="{BDF511A2-EC21-4491-A729-A356B0370A05}" srcOrd="0" destOrd="0" presId="urn:microsoft.com/office/officeart/2018/2/layout/IconVerticalSolidList"/>
    <dgm:cxn modelId="{C8DFEBBF-6D3C-4F82-8B1B-F8C37204E72F}" type="presParOf" srcId="{BDF511A2-EC21-4491-A729-A356B0370A05}" destId="{7D8B65A6-4C22-4774-AE08-449BE8676D4C}" srcOrd="0" destOrd="0" presId="urn:microsoft.com/office/officeart/2018/2/layout/IconVerticalSolidList"/>
    <dgm:cxn modelId="{1A34020B-4CD5-43AE-8BC0-735BAD402CB8}" type="presParOf" srcId="{7D8B65A6-4C22-4774-AE08-449BE8676D4C}" destId="{86C2C248-DC33-4241-B09A-DB90BEDCA8E4}" srcOrd="0" destOrd="0" presId="urn:microsoft.com/office/officeart/2018/2/layout/IconVerticalSolidList"/>
    <dgm:cxn modelId="{5854C9EE-265D-4D24-9F4C-642ECF8B70E0}" type="presParOf" srcId="{7D8B65A6-4C22-4774-AE08-449BE8676D4C}" destId="{CDD436EE-2884-47EB-B0DF-A8D6BDF7353B}" srcOrd="1" destOrd="0" presId="urn:microsoft.com/office/officeart/2018/2/layout/IconVerticalSolidList"/>
    <dgm:cxn modelId="{D54D9203-F114-4450-941E-207F17377D07}" type="presParOf" srcId="{7D8B65A6-4C22-4774-AE08-449BE8676D4C}" destId="{C72504EF-7167-4031-8B31-A290005140DB}" srcOrd="2" destOrd="0" presId="urn:microsoft.com/office/officeart/2018/2/layout/IconVerticalSolidList"/>
    <dgm:cxn modelId="{1A479140-EB24-49DA-9A8C-D84D7B52ECD2}" type="presParOf" srcId="{7D8B65A6-4C22-4774-AE08-449BE8676D4C}" destId="{45B2CEF1-FCE2-44A1-9CA6-638F8F8710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1A6DC74-CCB9-4AA5-8AAE-C3D94BB3E9D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677702C-E7DD-4C1B-A8CB-F19C1452ABDF}">
      <dgm:prSet/>
      <dgm:spPr/>
      <dgm:t>
        <a:bodyPr/>
        <a:lstStyle/>
        <a:p>
          <a:pPr>
            <a:lnSpc>
              <a:spcPct val="100000"/>
            </a:lnSpc>
          </a:pPr>
          <a:r>
            <a:rPr lang="en-US" dirty="0">
              <a:latin typeface="Century Gothic" panose="020B0502020202020204" pitchFamily="34" charset="0"/>
            </a:rPr>
            <a:t>A software development approach in which test cases are developed to specify and validate what the code will do. </a:t>
          </a:r>
        </a:p>
      </dgm:t>
    </dgm:pt>
    <dgm:pt modelId="{A0E7FB6D-F7DB-4CB5-9E7E-0FEEEE4017FA}" type="parTrans" cxnId="{3C97E0A2-1AF1-4551-B618-3F273D6ED667}">
      <dgm:prSet/>
      <dgm:spPr/>
      <dgm:t>
        <a:bodyPr/>
        <a:lstStyle/>
        <a:p>
          <a:endParaRPr lang="en-US"/>
        </a:p>
      </dgm:t>
    </dgm:pt>
    <dgm:pt modelId="{9891E7B9-B337-4292-A10B-5F612DEE9501}" type="sibTrans" cxnId="{3C97E0A2-1AF1-4551-B618-3F273D6ED667}">
      <dgm:prSet/>
      <dgm:spPr/>
      <dgm:t>
        <a:bodyPr/>
        <a:lstStyle/>
        <a:p>
          <a:pPr>
            <a:lnSpc>
              <a:spcPct val="100000"/>
            </a:lnSpc>
          </a:pPr>
          <a:endParaRPr lang="en-US"/>
        </a:p>
      </dgm:t>
    </dgm:pt>
    <dgm:pt modelId="{544A71B4-B586-4FEC-9202-8B9D42BFF611}">
      <dgm:prSet/>
      <dgm:spPr/>
      <dgm:t>
        <a:bodyPr/>
        <a:lstStyle/>
        <a:p>
          <a:pPr>
            <a:lnSpc>
              <a:spcPct val="100000"/>
            </a:lnSpc>
          </a:pPr>
          <a:r>
            <a:rPr lang="en-US" dirty="0">
              <a:latin typeface="Century Gothic" panose="020B0502020202020204" pitchFamily="34" charset="0"/>
            </a:rPr>
            <a:t>In simple terms, test cases for each functionality are created and tested first and if the test fails then the new code is written in order to pass the test and making code simple and bug-free.</a:t>
          </a:r>
        </a:p>
      </dgm:t>
    </dgm:pt>
    <dgm:pt modelId="{47DAB265-6642-4933-9654-6800207F7417}" type="parTrans" cxnId="{7EBAD48A-F72B-475D-A330-F04B001383C9}">
      <dgm:prSet/>
      <dgm:spPr/>
      <dgm:t>
        <a:bodyPr/>
        <a:lstStyle/>
        <a:p>
          <a:endParaRPr lang="en-US"/>
        </a:p>
      </dgm:t>
    </dgm:pt>
    <dgm:pt modelId="{C4CEA987-303C-4D17-A76C-18FC27B0958A}" type="sibTrans" cxnId="{7EBAD48A-F72B-475D-A330-F04B001383C9}">
      <dgm:prSet/>
      <dgm:spPr/>
      <dgm:t>
        <a:bodyPr/>
        <a:lstStyle/>
        <a:p>
          <a:endParaRPr lang="en-US"/>
        </a:p>
      </dgm:t>
    </dgm:pt>
    <dgm:pt modelId="{892F09CB-BF26-413A-919B-146E18E8DC40}">
      <dgm:prSet/>
      <dgm:spPr/>
      <dgm:t>
        <a:bodyPr/>
        <a:lstStyle/>
        <a:p>
          <a:pPr>
            <a:lnSpc>
              <a:spcPct val="100000"/>
            </a:lnSpc>
          </a:pPr>
          <a:r>
            <a:rPr lang="en-US" b="0" i="0" dirty="0">
              <a:latin typeface="Century Gothic" panose="020B0502020202020204" pitchFamily="34" charset="0"/>
            </a:rPr>
            <a:t>This process not only helps ensure correctness of the code -- but also helps to indirectly evolve the design and architecture of the project at hand.</a:t>
          </a:r>
          <a:endParaRPr lang="en-US" dirty="0">
            <a:latin typeface="Century Gothic" panose="020B0502020202020204" pitchFamily="34" charset="0"/>
          </a:endParaRPr>
        </a:p>
      </dgm:t>
    </dgm:pt>
    <dgm:pt modelId="{B8DB9D9A-7CAF-4490-B32D-B979232C608C}" type="parTrans" cxnId="{AD5AFBE2-831F-4132-86C0-E24B5DB8EE3C}">
      <dgm:prSet/>
      <dgm:spPr/>
      <dgm:t>
        <a:bodyPr/>
        <a:lstStyle/>
        <a:p>
          <a:endParaRPr lang="en-US"/>
        </a:p>
      </dgm:t>
    </dgm:pt>
    <dgm:pt modelId="{E28627B7-36BF-4738-9850-0350120EEF20}" type="sibTrans" cxnId="{AD5AFBE2-831F-4132-86C0-E24B5DB8EE3C}">
      <dgm:prSet/>
      <dgm:spPr/>
      <dgm:t>
        <a:bodyPr/>
        <a:lstStyle/>
        <a:p>
          <a:endParaRPr lang="en-US"/>
        </a:p>
      </dgm:t>
    </dgm:pt>
    <dgm:pt modelId="{40900424-7D49-4277-BF54-56DE69D82668}" type="pres">
      <dgm:prSet presAssocID="{71A6DC74-CCB9-4AA5-8AAE-C3D94BB3E9D5}" presName="root" presStyleCnt="0">
        <dgm:presLayoutVars>
          <dgm:dir/>
          <dgm:resizeHandles val="exact"/>
        </dgm:presLayoutVars>
      </dgm:prSet>
      <dgm:spPr/>
    </dgm:pt>
    <dgm:pt modelId="{994EB17E-7BED-4DCF-BC46-8CD6E78950AD}" type="pres">
      <dgm:prSet presAssocID="{B677702C-E7DD-4C1B-A8CB-F19C1452ABDF}" presName="compNode" presStyleCnt="0"/>
      <dgm:spPr/>
    </dgm:pt>
    <dgm:pt modelId="{F25C83C7-1624-4843-A6F2-82155BEC898B}" type="pres">
      <dgm:prSet presAssocID="{B677702C-E7DD-4C1B-A8CB-F19C1452ABDF}" presName="bgRect" presStyleLbl="bgShp" presStyleIdx="0" presStyleCnt="3"/>
      <dgm:spPr/>
    </dgm:pt>
    <dgm:pt modelId="{CCEC8DCD-8579-4927-81E3-2FE53398FA07}" type="pres">
      <dgm:prSet presAssocID="{B677702C-E7DD-4C1B-A8CB-F19C1452ABD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esentation with Checklist"/>
        </a:ext>
      </dgm:extLst>
    </dgm:pt>
    <dgm:pt modelId="{A73FB392-0D59-442F-9461-9E9463BA1F69}" type="pres">
      <dgm:prSet presAssocID="{B677702C-E7DD-4C1B-A8CB-F19C1452ABDF}" presName="spaceRect" presStyleCnt="0"/>
      <dgm:spPr/>
    </dgm:pt>
    <dgm:pt modelId="{3D51DC8D-1114-4420-A1F9-D58E66B70F2F}" type="pres">
      <dgm:prSet presAssocID="{B677702C-E7DD-4C1B-A8CB-F19C1452ABDF}" presName="parTx" presStyleLbl="revTx" presStyleIdx="0" presStyleCnt="3">
        <dgm:presLayoutVars>
          <dgm:chMax val="0"/>
          <dgm:chPref val="0"/>
        </dgm:presLayoutVars>
      </dgm:prSet>
      <dgm:spPr/>
    </dgm:pt>
    <dgm:pt modelId="{77CAF399-7668-4A5D-90F4-67CC9CE5DFAE}" type="pres">
      <dgm:prSet presAssocID="{9891E7B9-B337-4292-A10B-5F612DEE9501}" presName="sibTrans" presStyleCnt="0"/>
      <dgm:spPr/>
    </dgm:pt>
    <dgm:pt modelId="{60500B4B-2917-4804-A0B9-5747C112920E}" type="pres">
      <dgm:prSet presAssocID="{544A71B4-B586-4FEC-9202-8B9D42BFF611}" presName="compNode" presStyleCnt="0"/>
      <dgm:spPr/>
    </dgm:pt>
    <dgm:pt modelId="{FE03E63C-424F-4499-8981-0553126C1069}" type="pres">
      <dgm:prSet presAssocID="{544A71B4-B586-4FEC-9202-8B9D42BFF611}" presName="bgRect" presStyleLbl="bgShp" presStyleIdx="1" presStyleCnt="3"/>
      <dgm:spPr/>
    </dgm:pt>
    <dgm:pt modelId="{C7824E12-CA24-4372-9F9D-C8BE8F997EE1}" type="pres">
      <dgm:prSet presAssocID="{544A71B4-B586-4FEC-9202-8B9D42BFF6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E00D53DC-1953-40CD-93CB-99F32216669E}" type="pres">
      <dgm:prSet presAssocID="{544A71B4-B586-4FEC-9202-8B9D42BFF611}" presName="spaceRect" presStyleCnt="0"/>
      <dgm:spPr/>
    </dgm:pt>
    <dgm:pt modelId="{9A44F861-7A33-494C-978E-3223E26A1840}" type="pres">
      <dgm:prSet presAssocID="{544A71B4-B586-4FEC-9202-8B9D42BFF611}" presName="parTx" presStyleLbl="revTx" presStyleIdx="1" presStyleCnt="3">
        <dgm:presLayoutVars>
          <dgm:chMax val="0"/>
          <dgm:chPref val="0"/>
        </dgm:presLayoutVars>
      </dgm:prSet>
      <dgm:spPr/>
    </dgm:pt>
    <dgm:pt modelId="{CAF35658-5542-4643-9C9F-7CB9AD50F894}" type="pres">
      <dgm:prSet presAssocID="{C4CEA987-303C-4D17-A76C-18FC27B0958A}" presName="sibTrans" presStyleCnt="0"/>
      <dgm:spPr/>
    </dgm:pt>
    <dgm:pt modelId="{D4F73A7E-51B2-4FBE-99CE-5A627C64AB70}" type="pres">
      <dgm:prSet presAssocID="{892F09CB-BF26-413A-919B-146E18E8DC40}" presName="compNode" presStyleCnt="0"/>
      <dgm:spPr/>
    </dgm:pt>
    <dgm:pt modelId="{AD146659-AC70-4AA8-AFF5-4E607F158225}" type="pres">
      <dgm:prSet presAssocID="{892F09CB-BF26-413A-919B-146E18E8DC40}" presName="bgRect" presStyleLbl="bgShp" presStyleIdx="2" presStyleCnt="3"/>
      <dgm:spPr/>
    </dgm:pt>
    <dgm:pt modelId="{B7A374C4-43C6-43F3-B640-B94A37B92660}" type="pres">
      <dgm:prSet presAssocID="{892F09CB-BF26-413A-919B-146E18E8DC40}"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55D0A419-4C79-4B94-B809-646FEEBE8781}" type="pres">
      <dgm:prSet presAssocID="{892F09CB-BF26-413A-919B-146E18E8DC40}" presName="spaceRect" presStyleCnt="0"/>
      <dgm:spPr/>
    </dgm:pt>
    <dgm:pt modelId="{340FD910-D99A-43D2-B6F5-1349EF16A4F6}" type="pres">
      <dgm:prSet presAssocID="{892F09CB-BF26-413A-919B-146E18E8DC40}" presName="parTx" presStyleLbl="revTx" presStyleIdx="2" presStyleCnt="3">
        <dgm:presLayoutVars>
          <dgm:chMax val="0"/>
          <dgm:chPref val="0"/>
        </dgm:presLayoutVars>
      </dgm:prSet>
      <dgm:spPr/>
    </dgm:pt>
  </dgm:ptLst>
  <dgm:cxnLst>
    <dgm:cxn modelId="{16331F28-03AF-44EF-8C83-ABB9CB3BB9F5}" type="presOf" srcId="{544A71B4-B586-4FEC-9202-8B9D42BFF611}" destId="{9A44F861-7A33-494C-978E-3223E26A1840}" srcOrd="0" destOrd="0" presId="urn:microsoft.com/office/officeart/2018/2/layout/IconVerticalSolidList"/>
    <dgm:cxn modelId="{868F162F-D8F7-443B-9A32-16FDBE345441}" type="presOf" srcId="{892F09CB-BF26-413A-919B-146E18E8DC40}" destId="{340FD910-D99A-43D2-B6F5-1349EF16A4F6}" srcOrd="0" destOrd="0" presId="urn:microsoft.com/office/officeart/2018/2/layout/IconVerticalSolidList"/>
    <dgm:cxn modelId="{81C61241-0A1E-44EE-A892-505FC42FCEF6}" type="presOf" srcId="{71A6DC74-CCB9-4AA5-8AAE-C3D94BB3E9D5}" destId="{40900424-7D49-4277-BF54-56DE69D82668}" srcOrd="0" destOrd="0" presId="urn:microsoft.com/office/officeart/2018/2/layout/IconVerticalSolidList"/>
    <dgm:cxn modelId="{7EBAD48A-F72B-475D-A330-F04B001383C9}" srcId="{71A6DC74-CCB9-4AA5-8AAE-C3D94BB3E9D5}" destId="{544A71B4-B586-4FEC-9202-8B9D42BFF611}" srcOrd="1" destOrd="0" parTransId="{47DAB265-6642-4933-9654-6800207F7417}" sibTransId="{C4CEA987-303C-4D17-A76C-18FC27B0958A}"/>
    <dgm:cxn modelId="{3C97E0A2-1AF1-4551-B618-3F273D6ED667}" srcId="{71A6DC74-CCB9-4AA5-8AAE-C3D94BB3E9D5}" destId="{B677702C-E7DD-4C1B-A8CB-F19C1452ABDF}" srcOrd="0" destOrd="0" parTransId="{A0E7FB6D-F7DB-4CB5-9E7E-0FEEEE4017FA}" sibTransId="{9891E7B9-B337-4292-A10B-5F612DEE9501}"/>
    <dgm:cxn modelId="{AD5AFBE2-831F-4132-86C0-E24B5DB8EE3C}" srcId="{71A6DC74-CCB9-4AA5-8AAE-C3D94BB3E9D5}" destId="{892F09CB-BF26-413A-919B-146E18E8DC40}" srcOrd="2" destOrd="0" parTransId="{B8DB9D9A-7CAF-4490-B32D-B979232C608C}" sibTransId="{E28627B7-36BF-4738-9850-0350120EEF20}"/>
    <dgm:cxn modelId="{07BC93FB-D022-47EB-9252-63DC03DAADD9}" type="presOf" srcId="{B677702C-E7DD-4C1B-A8CB-F19C1452ABDF}" destId="{3D51DC8D-1114-4420-A1F9-D58E66B70F2F}" srcOrd="0" destOrd="0" presId="urn:microsoft.com/office/officeart/2018/2/layout/IconVerticalSolidList"/>
    <dgm:cxn modelId="{17CD1CDB-9467-4E8B-8F98-C84E961DBCF1}" type="presParOf" srcId="{40900424-7D49-4277-BF54-56DE69D82668}" destId="{994EB17E-7BED-4DCF-BC46-8CD6E78950AD}" srcOrd="0" destOrd="0" presId="urn:microsoft.com/office/officeart/2018/2/layout/IconVerticalSolidList"/>
    <dgm:cxn modelId="{8CADD6A9-F065-4DBB-9BC5-E13367EB1C9E}" type="presParOf" srcId="{994EB17E-7BED-4DCF-BC46-8CD6E78950AD}" destId="{F25C83C7-1624-4843-A6F2-82155BEC898B}" srcOrd="0" destOrd="0" presId="urn:microsoft.com/office/officeart/2018/2/layout/IconVerticalSolidList"/>
    <dgm:cxn modelId="{6181BF70-51FC-4B9B-8F85-3B8439271FA8}" type="presParOf" srcId="{994EB17E-7BED-4DCF-BC46-8CD6E78950AD}" destId="{CCEC8DCD-8579-4927-81E3-2FE53398FA07}" srcOrd="1" destOrd="0" presId="urn:microsoft.com/office/officeart/2018/2/layout/IconVerticalSolidList"/>
    <dgm:cxn modelId="{1C2294DE-A903-44D9-AF61-7F90572E181F}" type="presParOf" srcId="{994EB17E-7BED-4DCF-BC46-8CD6E78950AD}" destId="{A73FB392-0D59-442F-9461-9E9463BA1F69}" srcOrd="2" destOrd="0" presId="urn:microsoft.com/office/officeart/2018/2/layout/IconVerticalSolidList"/>
    <dgm:cxn modelId="{EB8F9ADB-A9FF-4A33-AFB8-EEB6E9EA46DB}" type="presParOf" srcId="{994EB17E-7BED-4DCF-BC46-8CD6E78950AD}" destId="{3D51DC8D-1114-4420-A1F9-D58E66B70F2F}" srcOrd="3" destOrd="0" presId="urn:microsoft.com/office/officeart/2018/2/layout/IconVerticalSolidList"/>
    <dgm:cxn modelId="{FB8FB4D7-1126-4E7B-8A4C-F853C9E938FA}" type="presParOf" srcId="{40900424-7D49-4277-BF54-56DE69D82668}" destId="{77CAF399-7668-4A5D-90F4-67CC9CE5DFAE}" srcOrd="1" destOrd="0" presId="urn:microsoft.com/office/officeart/2018/2/layout/IconVerticalSolidList"/>
    <dgm:cxn modelId="{87E2E44E-C70D-473F-9116-8C9A08D09DE0}" type="presParOf" srcId="{40900424-7D49-4277-BF54-56DE69D82668}" destId="{60500B4B-2917-4804-A0B9-5747C112920E}" srcOrd="2" destOrd="0" presId="urn:microsoft.com/office/officeart/2018/2/layout/IconVerticalSolidList"/>
    <dgm:cxn modelId="{2C5C9471-4276-4D15-A183-0A1DA1CAA123}" type="presParOf" srcId="{60500B4B-2917-4804-A0B9-5747C112920E}" destId="{FE03E63C-424F-4499-8981-0553126C1069}" srcOrd="0" destOrd="0" presId="urn:microsoft.com/office/officeart/2018/2/layout/IconVerticalSolidList"/>
    <dgm:cxn modelId="{86166854-A6BB-4F6E-9593-6109A1E10EA4}" type="presParOf" srcId="{60500B4B-2917-4804-A0B9-5747C112920E}" destId="{C7824E12-CA24-4372-9F9D-C8BE8F997EE1}" srcOrd="1" destOrd="0" presId="urn:microsoft.com/office/officeart/2018/2/layout/IconVerticalSolidList"/>
    <dgm:cxn modelId="{8E9F840B-4396-40BB-820B-C211F637D6F7}" type="presParOf" srcId="{60500B4B-2917-4804-A0B9-5747C112920E}" destId="{E00D53DC-1953-40CD-93CB-99F32216669E}" srcOrd="2" destOrd="0" presId="urn:microsoft.com/office/officeart/2018/2/layout/IconVerticalSolidList"/>
    <dgm:cxn modelId="{230D4738-1AE5-42A2-B3FA-4FE6D3D7B9B2}" type="presParOf" srcId="{60500B4B-2917-4804-A0B9-5747C112920E}" destId="{9A44F861-7A33-494C-978E-3223E26A1840}" srcOrd="3" destOrd="0" presId="urn:microsoft.com/office/officeart/2018/2/layout/IconVerticalSolidList"/>
    <dgm:cxn modelId="{5DE9F840-7401-46E3-BBBD-93C0FB77BAB6}" type="presParOf" srcId="{40900424-7D49-4277-BF54-56DE69D82668}" destId="{CAF35658-5542-4643-9C9F-7CB9AD50F894}" srcOrd="3" destOrd="0" presId="urn:microsoft.com/office/officeart/2018/2/layout/IconVerticalSolidList"/>
    <dgm:cxn modelId="{DD279D0C-C80A-42BC-8CB3-E5EE611D98CA}" type="presParOf" srcId="{40900424-7D49-4277-BF54-56DE69D82668}" destId="{D4F73A7E-51B2-4FBE-99CE-5A627C64AB70}" srcOrd="4" destOrd="0" presId="urn:microsoft.com/office/officeart/2018/2/layout/IconVerticalSolidList"/>
    <dgm:cxn modelId="{E24611C9-6CC3-4F99-833C-B0ACDA88B1BB}" type="presParOf" srcId="{D4F73A7E-51B2-4FBE-99CE-5A627C64AB70}" destId="{AD146659-AC70-4AA8-AFF5-4E607F158225}" srcOrd="0" destOrd="0" presId="urn:microsoft.com/office/officeart/2018/2/layout/IconVerticalSolidList"/>
    <dgm:cxn modelId="{1285DE18-5509-4FB0-99CB-2454AA5965E2}" type="presParOf" srcId="{D4F73A7E-51B2-4FBE-99CE-5A627C64AB70}" destId="{B7A374C4-43C6-43F3-B640-B94A37B92660}" srcOrd="1" destOrd="0" presId="urn:microsoft.com/office/officeart/2018/2/layout/IconVerticalSolidList"/>
    <dgm:cxn modelId="{68DB18BF-00F0-4D32-A2D1-4C55524DEA91}" type="presParOf" srcId="{D4F73A7E-51B2-4FBE-99CE-5A627C64AB70}" destId="{55D0A419-4C79-4B94-B809-646FEEBE8781}" srcOrd="2" destOrd="0" presId="urn:microsoft.com/office/officeart/2018/2/layout/IconVerticalSolidList"/>
    <dgm:cxn modelId="{A763F000-AB95-4527-93FA-A089B8B159C5}" type="presParOf" srcId="{D4F73A7E-51B2-4FBE-99CE-5A627C64AB70}" destId="{340FD910-D99A-43D2-B6F5-1349EF16A4F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FEFDA79-E640-46BA-811C-4F3E2182DAF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739D3C3-14C7-48E9-BFD3-01E4DBE6531D}">
      <dgm:prSet/>
      <dgm:spPr/>
      <dgm:t>
        <a:bodyPr/>
        <a:lstStyle/>
        <a:p>
          <a:pPr>
            <a:lnSpc>
              <a:spcPct val="100000"/>
            </a:lnSpc>
          </a:pPr>
          <a:r>
            <a:rPr lang="en-US" b="0" i="0" dirty="0">
              <a:latin typeface="Century Gothic" panose="020B0502020202020204" pitchFamily="34" charset="0"/>
            </a:rPr>
            <a:t>This process sounds slow, and it often can be in the short-term, but it does improve the quality of the software project in the long-run. </a:t>
          </a:r>
          <a:endParaRPr lang="en-US" dirty="0">
            <a:latin typeface="Century Gothic" panose="020B0502020202020204" pitchFamily="34" charset="0"/>
          </a:endParaRPr>
        </a:p>
      </dgm:t>
    </dgm:pt>
    <dgm:pt modelId="{08BB29A1-F0DA-493B-B5EF-075840A1B986}" type="parTrans" cxnId="{45D3BC89-F9DA-449C-BEF6-6F8C2EDB875A}">
      <dgm:prSet/>
      <dgm:spPr/>
      <dgm:t>
        <a:bodyPr/>
        <a:lstStyle/>
        <a:p>
          <a:endParaRPr lang="en-US"/>
        </a:p>
      </dgm:t>
    </dgm:pt>
    <dgm:pt modelId="{4C9F2015-E7B8-4E40-ABDB-E2FC7C8B9470}" type="sibTrans" cxnId="{45D3BC89-F9DA-449C-BEF6-6F8C2EDB875A}">
      <dgm:prSet/>
      <dgm:spPr/>
      <dgm:t>
        <a:bodyPr/>
        <a:lstStyle/>
        <a:p>
          <a:endParaRPr lang="en-US"/>
        </a:p>
      </dgm:t>
    </dgm:pt>
    <dgm:pt modelId="{3CAFC868-66FA-434C-9DA9-269CD23B2DE8}">
      <dgm:prSet/>
      <dgm:spPr/>
      <dgm:t>
        <a:bodyPr/>
        <a:lstStyle/>
        <a:p>
          <a:pPr>
            <a:lnSpc>
              <a:spcPct val="100000"/>
            </a:lnSpc>
          </a:pPr>
          <a:r>
            <a:rPr lang="en-US" b="0" i="0" dirty="0">
              <a:latin typeface="Century Gothic" panose="020B0502020202020204" pitchFamily="34" charset="0"/>
            </a:rPr>
            <a:t>Having adequate test coverage acts as a safeguard so you don't accidentally change the functionality. </a:t>
          </a:r>
          <a:endParaRPr lang="en-US" dirty="0">
            <a:latin typeface="Century Gothic" panose="020B0502020202020204" pitchFamily="34" charset="0"/>
          </a:endParaRPr>
        </a:p>
      </dgm:t>
    </dgm:pt>
    <dgm:pt modelId="{DC68A3C3-D822-4091-A9A5-8CD2EAFFEEDF}" type="parTrans" cxnId="{604B3788-97C7-4438-AE5E-C1C995E7070B}">
      <dgm:prSet/>
      <dgm:spPr/>
      <dgm:t>
        <a:bodyPr/>
        <a:lstStyle/>
        <a:p>
          <a:endParaRPr lang="en-US"/>
        </a:p>
      </dgm:t>
    </dgm:pt>
    <dgm:pt modelId="{694A1011-0FA2-44A1-965C-50990AF32803}" type="sibTrans" cxnId="{604B3788-97C7-4438-AE5E-C1C995E7070B}">
      <dgm:prSet/>
      <dgm:spPr/>
      <dgm:t>
        <a:bodyPr/>
        <a:lstStyle/>
        <a:p>
          <a:endParaRPr lang="en-US"/>
        </a:p>
      </dgm:t>
    </dgm:pt>
    <dgm:pt modelId="{52B1F5B1-5F51-4145-A508-61C27F680FE9}">
      <dgm:prSet/>
      <dgm:spPr/>
      <dgm:t>
        <a:bodyPr/>
        <a:lstStyle/>
        <a:p>
          <a:pPr>
            <a:lnSpc>
              <a:spcPct val="100000"/>
            </a:lnSpc>
          </a:pPr>
          <a:r>
            <a:rPr lang="en-US" b="0" i="0" dirty="0">
              <a:latin typeface="Century Gothic" panose="020B0502020202020204" pitchFamily="34" charset="0"/>
            </a:rPr>
            <a:t>It's much better to catch a bug locally from your test suite than by a customer in production.</a:t>
          </a:r>
          <a:endParaRPr lang="en-US" dirty="0">
            <a:latin typeface="Century Gothic" panose="020B0502020202020204" pitchFamily="34" charset="0"/>
          </a:endParaRPr>
        </a:p>
      </dgm:t>
    </dgm:pt>
    <dgm:pt modelId="{B4BB0DDB-CE5A-4113-9597-A01D92F22DF4}" type="parTrans" cxnId="{D1FF00A8-785A-4D3A-B38F-F4EBADE4F291}">
      <dgm:prSet/>
      <dgm:spPr/>
      <dgm:t>
        <a:bodyPr/>
        <a:lstStyle/>
        <a:p>
          <a:endParaRPr lang="en-US"/>
        </a:p>
      </dgm:t>
    </dgm:pt>
    <dgm:pt modelId="{5A0D99C4-8BF0-4058-92A2-E46916DC5FB1}" type="sibTrans" cxnId="{D1FF00A8-785A-4D3A-B38F-F4EBADE4F291}">
      <dgm:prSet/>
      <dgm:spPr/>
      <dgm:t>
        <a:bodyPr/>
        <a:lstStyle/>
        <a:p>
          <a:endParaRPr lang="en-US"/>
        </a:p>
      </dgm:t>
    </dgm:pt>
    <dgm:pt modelId="{8C311DFA-9074-4D5F-8266-A72321811080}" type="pres">
      <dgm:prSet presAssocID="{0FEFDA79-E640-46BA-811C-4F3E2182DAF5}" presName="root" presStyleCnt="0">
        <dgm:presLayoutVars>
          <dgm:dir/>
          <dgm:resizeHandles val="exact"/>
        </dgm:presLayoutVars>
      </dgm:prSet>
      <dgm:spPr/>
    </dgm:pt>
    <dgm:pt modelId="{DDE49964-6228-49B4-A8EF-2BDB90B42575}" type="pres">
      <dgm:prSet presAssocID="{4739D3C3-14C7-48E9-BFD3-01E4DBE6531D}" presName="compNode" presStyleCnt="0"/>
      <dgm:spPr/>
    </dgm:pt>
    <dgm:pt modelId="{B1950D36-4D40-47DC-A8C8-BE5058D29E07}" type="pres">
      <dgm:prSet presAssocID="{4739D3C3-14C7-48E9-BFD3-01E4DBE6531D}" presName="bgRect" presStyleLbl="bgShp" presStyleIdx="0" presStyleCnt="3"/>
      <dgm:spPr/>
    </dgm:pt>
    <dgm:pt modelId="{39A745C7-0AC3-4180-9EA7-016917D94DAF}" type="pres">
      <dgm:prSet presAssocID="{4739D3C3-14C7-48E9-BFD3-01E4DBE6531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1E303F50-3D7B-428E-A964-508CA59F3A86}" type="pres">
      <dgm:prSet presAssocID="{4739D3C3-14C7-48E9-BFD3-01E4DBE6531D}" presName="spaceRect" presStyleCnt="0"/>
      <dgm:spPr/>
    </dgm:pt>
    <dgm:pt modelId="{8FE659DB-66FE-4D8F-B9B6-85FC14B263E8}" type="pres">
      <dgm:prSet presAssocID="{4739D3C3-14C7-48E9-BFD3-01E4DBE6531D}" presName="parTx" presStyleLbl="revTx" presStyleIdx="0" presStyleCnt="3">
        <dgm:presLayoutVars>
          <dgm:chMax val="0"/>
          <dgm:chPref val="0"/>
        </dgm:presLayoutVars>
      </dgm:prSet>
      <dgm:spPr/>
    </dgm:pt>
    <dgm:pt modelId="{075AB97F-CED5-4EBC-BEBE-17848FF55C77}" type="pres">
      <dgm:prSet presAssocID="{4C9F2015-E7B8-4E40-ABDB-E2FC7C8B9470}" presName="sibTrans" presStyleCnt="0"/>
      <dgm:spPr/>
    </dgm:pt>
    <dgm:pt modelId="{47B12743-995E-48FA-962C-344E21E1A1BE}" type="pres">
      <dgm:prSet presAssocID="{3CAFC868-66FA-434C-9DA9-269CD23B2DE8}" presName="compNode" presStyleCnt="0"/>
      <dgm:spPr/>
    </dgm:pt>
    <dgm:pt modelId="{F2D08F3C-123F-407B-B151-1F2A442DA088}" type="pres">
      <dgm:prSet presAssocID="{3CAFC868-66FA-434C-9DA9-269CD23B2DE8}" presName="bgRect" presStyleLbl="bgShp" presStyleIdx="1" presStyleCnt="3"/>
      <dgm:spPr/>
    </dgm:pt>
    <dgm:pt modelId="{EBE75925-F2BE-4E15-BD44-D8AF2B0D1EC1}" type="pres">
      <dgm:prSet presAssocID="{3CAFC868-66FA-434C-9DA9-269CD23B2DE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rritant"/>
        </a:ext>
      </dgm:extLst>
    </dgm:pt>
    <dgm:pt modelId="{F666A999-3B1A-485B-8817-211D29B35E62}" type="pres">
      <dgm:prSet presAssocID="{3CAFC868-66FA-434C-9DA9-269CD23B2DE8}" presName="spaceRect" presStyleCnt="0"/>
      <dgm:spPr/>
    </dgm:pt>
    <dgm:pt modelId="{42A798C3-DF23-42DE-96E9-2D03E74DFAA3}" type="pres">
      <dgm:prSet presAssocID="{3CAFC868-66FA-434C-9DA9-269CD23B2DE8}" presName="parTx" presStyleLbl="revTx" presStyleIdx="1" presStyleCnt="3">
        <dgm:presLayoutVars>
          <dgm:chMax val="0"/>
          <dgm:chPref val="0"/>
        </dgm:presLayoutVars>
      </dgm:prSet>
      <dgm:spPr/>
    </dgm:pt>
    <dgm:pt modelId="{E6141744-031F-4940-9084-48A90DB8A2EE}" type="pres">
      <dgm:prSet presAssocID="{694A1011-0FA2-44A1-965C-50990AF32803}" presName="sibTrans" presStyleCnt="0"/>
      <dgm:spPr/>
    </dgm:pt>
    <dgm:pt modelId="{7800F2F1-E944-402F-AE43-785925FE408E}" type="pres">
      <dgm:prSet presAssocID="{52B1F5B1-5F51-4145-A508-61C27F680FE9}" presName="compNode" presStyleCnt="0"/>
      <dgm:spPr/>
    </dgm:pt>
    <dgm:pt modelId="{DC57D3CE-344C-4DEC-9D2A-CADC6D822585}" type="pres">
      <dgm:prSet presAssocID="{52B1F5B1-5F51-4145-A508-61C27F680FE9}" presName="bgRect" presStyleLbl="bgShp" presStyleIdx="2" presStyleCnt="3"/>
      <dgm:spPr/>
    </dgm:pt>
    <dgm:pt modelId="{769C551B-6293-4E53-9E8A-A91CB34093F2}" type="pres">
      <dgm:prSet presAssocID="{52B1F5B1-5F51-4145-A508-61C27F680F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g"/>
        </a:ext>
      </dgm:extLst>
    </dgm:pt>
    <dgm:pt modelId="{592BDFEC-E389-44DC-84EE-9793AACD69BD}" type="pres">
      <dgm:prSet presAssocID="{52B1F5B1-5F51-4145-A508-61C27F680FE9}" presName="spaceRect" presStyleCnt="0"/>
      <dgm:spPr/>
    </dgm:pt>
    <dgm:pt modelId="{84C48859-2F93-4C7D-BFF4-FFA849E89493}" type="pres">
      <dgm:prSet presAssocID="{52B1F5B1-5F51-4145-A508-61C27F680FE9}" presName="parTx" presStyleLbl="revTx" presStyleIdx="2" presStyleCnt="3">
        <dgm:presLayoutVars>
          <dgm:chMax val="0"/>
          <dgm:chPref val="0"/>
        </dgm:presLayoutVars>
      </dgm:prSet>
      <dgm:spPr/>
    </dgm:pt>
  </dgm:ptLst>
  <dgm:cxnLst>
    <dgm:cxn modelId="{6F361250-F714-4ED7-9416-65065CEF046C}" type="presOf" srcId="{4739D3C3-14C7-48E9-BFD3-01E4DBE6531D}" destId="{8FE659DB-66FE-4D8F-B9B6-85FC14B263E8}" srcOrd="0" destOrd="0" presId="urn:microsoft.com/office/officeart/2018/2/layout/IconVerticalSolidList"/>
    <dgm:cxn modelId="{12212C7D-AC89-4BAD-9EC4-5BBE644358D2}" type="presOf" srcId="{52B1F5B1-5F51-4145-A508-61C27F680FE9}" destId="{84C48859-2F93-4C7D-BFF4-FFA849E89493}" srcOrd="0" destOrd="0" presId="urn:microsoft.com/office/officeart/2018/2/layout/IconVerticalSolidList"/>
    <dgm:cxn modelId="{604B3788-97C7-4438-AE5E-C1C995E7070B}" srcId="{0FEFDA79-E640-46BA-811C-4F3E2182DAF5}" destId="{3CAFC868-66FA-434C-9DA9-269CD23B2DE8}" srcOrd="1" destOrd="0" parTransId="{DC68A3C3-D822-4091-A9A5-8CD2EAFFEEDF}" sibTransId="{694A1011-0FA2-44A1-965C-50990AF32803}"/>
    <dgm:cxn modelId="{45D3BC89-F9DA-449C-BEF6-6F8C2EDB875A}" srcId="{0FEFDA79-E640-46BA-811C-4F3E2182DAF5}" destId="{4739D3C3-14C7-48E9-BFD3-01E4DBE6531D}" srcOrd="0" destOrd="0" parTransId="{08BB29A1-F0DA-493B-B5EF-075840A1B986}" sibTransId="{4C9F2015-E7B8-4E40-ABDB-E2FC7C8B9470}"/>
    <dgm:cxn modelId="{0BFDE8A3-8A32-4E3C-B759-02D9241705EA}" type="presOf" srcId="{0FEFDA79-E640-46BA-811C-4F3E2182DAF5}" destId="{8C311DFA-9074-4D5F-8266-A72321811080}" srcOrd="0" destOrd="0" presId="urn:microsoft.com/office/officeart/2018/2/layout/IconVerticalSolidList"/>
    <dgm:cxn modelId="{D1FF00A8-785A-4D3A-B38F-F4EBADE4F291}" srcId="{0FEFDA79-E640-46BA-811C-4F3E2182DAF5}" destId="{52B1F5B1-5F51-4145-A508-61C27F680FE9}" srcOrd="2" destOrd="0" parTransId="{B4BB0DDB-CE5A-4113-9597-A01D92F22DF4}" sibTransId="{5A0D99C4-8BF0-4058-92A2-E46916DC5FB1}"/>
    <dgm:cxn modelId="{558AD8E1-8C43-4B0D-A0F4-6EB4AEEA7D58}" type="presOf" srcId="{3CAFC868-66FA-434C-9DA9-269CD23B2DE8}" destId="{42A798C3-DF23-42DE-96E9-2D03E74DFAA3}" srcOrd="0" destOrd="0" presId="urn:microsoft.com/office/officeart/2018/2/layout/IconVerticalSolidList"/>
    <dgm:cxn modelId="{B47F99EF-9548-46C8-92CD-EE03434C55C1}" type="presParOf" srcId="{8C311DFA-9074-4D5F-8266-A72321811080}" destId="{DDE49964-6228-49B4-A8EF-2BDB90B42575}" srcOrd="0" destOrd="0" presId="urn:microsoft.com/office/officeart/2018/2/layout/IconVerticalSolidList"/>
    <dgm:cxn modelId="{7B4B3BD6-5E41-46BA-BA34-6AC2A41AB552}" type="presParOf" srcId="{DDE49964-6228-49B4-A8EF-2BDB90B42575}" destId="{B1950D36-4D40-47DC-A8C8-BE5058D29E07}" srcOrd="0" destOrd="0" presId="urn:microsoft.com/office/officeart/2018/2/layout/IconVerticalSolidList"/>
    <dgm:cxn modelId="{2F8FABBF-D14E-4FC6-B2DA-6A642C191D40}" type="presParOf" srcId="{DDE49964-6228-49B4-A8EF-2BDB90B42575}" destId="{39A745C7-0AC3-4180-9EA7-016917D94DAF}" srcOrd="1" destOrd="0" presId="urn:microsoft.com/office/officeart/2018/2/layout/IconVerticalSolidList"/>
    <dgm:cxn modelId="{07CEF815-808E-40CB-9E14-145E340F87D6}" type="presParOf" srcId="{DDE49964-6228-49B4-A8EF-2BDB90B42575}" destId="{1E303F50-3D7B-428E-A964-508CA59F3A86}" srcOrd="2" destOrd="0" presId="urn:microsoft.com/office/officeart/2018/2/layout/IconVerticalSolidList"/>
    <dgm:cxn modelId="{BB1AB181-7007-4366-B53B-7149AC1EF1EC}" type="presParOf" srcId="{DDE49964-6228-49B4-A8EF-2BDB90B42575}" destId="{8FE659DB-66FE-4D8F-B9B6-85FC14B263E8}" srcOrd="3" destOrd="0" presId="urn:microsoft.com/office/officeart/2018/2/layout/IconVerticalSolidList"/>
    <dgm:cxn modelId="{83C2E1C7-5C2A-4CD1-8248-73C93F5B4AA6}" type="presParOf" srcId="{8C311DFA-9074-4D5F-8266-A72321811080}" destId="{075AB97F-CED5-4EBC-BEBE-17848FF55C77}" srcOrd="1" destOrd="0" presId="urn:microsoft.com/office/officeart/2018/2/layout/IconVerticalSolidList"/>
    <dgm:cxn modelId="{D80A1DEC-5117-4BA0-AE19-39E5A067B22F}" type="presParOf" srcId="{8C311DFA-9074-4D5F-8266-A72321811080}" destId="{47B12743-995E-48FA-962C-344E21E1A1BE}" srcOrd="2" destOrd="0" presId="urn:microsoft.com/office/officeart/2018/2/layout/IconVerticalSolidList"/>
    <dgm:cxn modelId="{C7EDA96A-ED41-452E-8D9C-8359A66790CA}" type="presParOf" srcId="{47B12743-995E-48FA-962C-344E21E1A1BE}" destId="{F2D08F3C-123F-407B-B151-1F2A442DA088}" srcOrd="0" destOrd="0" presId="urn:microsoft.com/office/officeart/2018/2/layout/IconVerticalSolidList"/>
    <dgm:cxn modelId="{DA6124B6-E36A-4E1A-BD64-FB2B7E254C98}" type="presParOf" srcId="{47B12743-995E-48FA-962C-344E21E1A1BE}" destId="{EBE75925-F2BE-4E15-BD44-D8AF2B0D1EC1}" srcOrd="1" destOrd="0" presId="urn:microsoft.com/office/officeart/2018/2/layout/IconVerticalSolidList"/>
    <dgm:cxn modelId="{D84CECCB-32A2-44C2-B5C9-438E651DFD23}" type="presParOf" srcId="{47B12743-995E-48FA-962C-344E21E1A1BE}" destId="{F666A999-3B1A-485B-8817-211D29B35E62}" srcOrd="2" destOrd="0" presId="urn:microsoft.com/office/officeart/2018/2/layout/IconVerticalSolidList"/>
    <dgm:cxn modelId="{AB4D7AB2-C79B-4460-8715-77533F0E9559}" type="presParOf" srcId="{47B12743-995E-48FA-962C-344E21E1A1BE}" destId="{42A798C3-DF23-42DE-96E9-2D03E74DFAA3}" srcOrd="3" destOrd="0" presId="urn:microsoft.com/office/officeart/2018/2/layout/IconVerticalSolidList"/>
    <dgm:cxn modelId="{36E50D66-2DCA-4740-9523-4C745A98945B}" type="presParOf" srcId="{8C311DFA-9074-4D5F-8266-A72321811080}" destId="{E6141744-031F-4940-9084-48A90DB8A2EE}" srcOrd="3" destOrd="0" presId="urn:microsoft.com/office/officeart/2018/2/layout/IconVerticalSolidList"/>
    <dgm:cxn modelId="{DB6BDBAE-BCF7-4416-97DF-C9C3575237D8}" type="presParOf" srcId="{8C311DFA-9074-4D5F-8266-A72321811080}" destId="{7800F2F1-E944-402F-AE43-785925FE408E}" srcOrd="4" destOrd="0" presId="urn:microsoft.com/office/officeart/2018/2/layout/IconVerticalSolidList"/>
    <dgm:cxn modelId="{94A9EB2D-50C6-4E1E-BBCC-7003D6BD7708}" type="presParOf" srcId="{7800F2F1-E944-402F-AE43-785925FE408E}" destId="{DC57D3CE-344C-4DEC-9D2A-CADC6D822585}" srcOrd="0" destOrd="0" presId="urn:microsoft.com/office/officeart/2018/2/layout/IconVerticalSolidList"/>
    <dgm:cxn modelId="{28C2F206-0521-4328-814C-5D6F41B5307B}" type="presParOf" srcId="{7800F2F1-E944-402F-AE43-785925FE408E}" destId="{769C551B-6293-4E53-9E8A-A91CB34093F2}" srcOrd="1" destOrd="0" presId="urn:microsoft.com/office/officeart/2018/2/layout/IconVerticalSolidList"/>
    <dgm:cxn modelId="{4A9099D7-BE16-4B62-B0E9-2268CA9CE754}" type="presParOf" srcId="{7800F2F1-E944-402F-AE43-785925FE408E}" destId="{592BDFEC-E389-44DC-84EE-9793AACD69BD}" srcOrd="2" destOrd="0" presId="urn:microsoft.com/office/officeart/2018/2/layout/IconVerticalSolidList"/>
    <dgm:cxn modelId="{F0ADB792-7DED-4CCB-AB54-CCF59EADBEA6}" type="presParOf" srcId="{7800F2F1-E944-402F-AE43-785925FE408E}" destId="{84C48859-2F93-4C7D-BFF4-FFA849E894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A881DA2-9D4B-415A-8415-D33946170C6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15D7E9D-7AC8-4DE7-9F75-7353117AA2F8}">
      <dgm:prSet/>
      <dgm:spPr/>
      <dgm:t>
        <a:bodyPr/>
        <a:lstStyle/>
        <a:p>
          <a:r>
            <a:rPr lang="en-US" b="0" i="0" dirty="0">
              <a:latin typeface="Century Gothic" panose="020B0502020202020204" pitchFamily="34" charset="0"/>
            </a:rPr>
            <a:t>Simple Design</a:t>
          </a:r>
          <a:endParaRPr lang="en-US" dirty="0">
            <a:latin typeface="Century Gothic" panose="020B0502020202020204" pitchFamily="34" charset="0"/>
          </a:endParaRPr>
        </a:p>
      </dgm:t>
    </dgm:pt>
    <dgm:pt modelId="{4B916A63-C8AB-49C0-A350-BCE19067DA88}" type="parTrans" cxnId="{1CD8D88E-444C-4F3B-9CBB-84CD48AEBF79}">
      <dgm:prSet/>
      <dgm:spPr/>
      <dgm:t>
        <a:bodyPr/>
        <a:lstStyle/>
        <a:p>
          <a:endParaRPr lang="en-US"/>
        </a:p>
      </dgm:t>
    </dgm:pt>
    <dgm:pt modelId="{361E9FFE-6E49-4295-AEB2-5EBFEE4C58A4}" type="sibTrans" cxnId="{1CD8D88E-444C-4F3B-9CBB-84CD48AEBF79}">
      <dgm:prSet/>
      <dgm:spPr/>
      <dgm:t>
        <a:bodyPr/>
        <a:lstStyle/>
        <a:p>
          <a:endParaRPr lang="en-US"/>
        </a:p>
      </dgm:t>
    </dgm:pt>
    <dgm:pt modelId="{D59D6863-401F-46ED-9A72-F509F848849C}">
      <dgm:prSet/>
      <dgm:spPr/>
      <dgm:t>
        <a:bodyPr/>
        <a:lstStyle/>
        <a:p>
          <a:r>
            <a:rPr lang="en-US" b="0" i="0" dirty="0">
              <a:latin typeface="Century Gothic" panose="020B0502020202020204" pitchFamily="34" charset="0"/>
            </a:rPr>
            <a:t>Reduce costs</a:t>
          </a:r>
          <a:endParaRPr lang="en-US" dirty="0">
            <a:latin typeface="Century Gothic" panose="020B0502020202020204" pitchFamily="34" charset="0"/>
          </a:endParaRPr>
        </a:p>
      </dgm:t>
    </dgm:pt>
    <dgm:pt modelId="{56362453-E74D-4BD3-A0CD-C772EA9CA489}" type="parTrans" cxnId="{B99A2293-E5BF-462D-A2A4-F71573DD0746}">
      <dgm:prSet/>
      <dgm:spPr/>
      <dgm:t>
        <a:bodyPr/>
        <a:lstStyle/>
        <a:p>
          <a:endParaRPr lang="en-US"/>
        </a:p>
      </dgm:t>
    </dgm:pt>
    <dgm:pt modelId="{8DC62464-9A8A-4E14-B128-6F3B56235C02}" type="sibTrans" cxnId="{B99A2293-E5BF-462D-A2A4-F71573DD0746}">
      <dgm:prSet/>
      <dgm:spPr/>
      <dgm:t>
        <a:bodyPr/>
        <a:lstStyle/>
        <a:p>
          <a:endParaRPr lang="en-US"/>
        </a:p>
      </dgm:t>
    </dgm:pt>
    <dgm:pt modelId="{C683BBD5-7468-4252-A9D2-68E8443CAAC8}">
      <dgm:prSet/>
      <dgm:spPr/>
      <dgm:t>
        <a:bodyPr/>
        <a:lstStyle/>
        <a:p>
          <a:r>
            <a:rPr lang="en-US" b="0" i="0" dirty="0">
              <a:latin typeface="Century Gothic" panose="020B0502020202020204" pitchFamily="34" charset="0"/>
            </a:rPr>
            <a:t>Make refactoring and rewriting easier</a:t>
          </a:r>
          <a:endParaRPr lang="en-US" dirty="0">
            <a:latin typeface="Century Gothic" panose="020B0502020202020204" pitchFamily="34" charset="0"/>
          </a:endParaRPr>
        </a:p>
      </dgm:t>
    </dgm:pt>
    <dgm:pt modelId="{E159987F-99D3-4E01-9B5E-8BDEA12F0788}" type="parTrans" cxnId="{8011DED4-2D5B-4B78-84FE-7A9EDD7656DD}">
      <dgm:prSet/>
      <dgm:spPr/>
      <dgm:t>
        <a:bodyPr/>
        <a:lstStyle/>
        <a:p>
          <a:endParaRPr lang="en-US"/>
        </a:p>
      </dgm:t>
    </dgm:pt>
    <dgm:pt modelId="{0D22020D-1994-41BE-9653-391977D7D638}" type="sibTrans" cxnId="{8011DED4-2D5B-4B78-84FE-7A9EDD7656DD}">
      <dgm:prSet/>
      <dgm:spPr/>
      <dgm:t>
        <a:bodyPr/>
        <a:lstStyle/>
        <a:p>
          <a:endParaRPr lang="en-US"/>
        </a:p>
      </dgm:t>
    </dgm:pt>
    <dgm:pt modelId="{749C99AC-98AB-4E54-A402-5AF95E8C1228}">
      <dgm:prSet/>
      <dgm:spPr/>
      <dgm:t>
        <a:bodyPr/>
        <a:lstStyle/>
        <a:p>
          <a:r>
            <a:rPr lang="en-US" b="0" i="0" dirty="0">
              <a:latin typeface="Century Gothic" panose="020B0502020202020204" pitchFamily="34" charset="0"/>
            </a:rPr>
            <a:t>Prevent bugs and coupling</a:t>
          </a:r>
          <a:endParaRPr lang="en-US" dirty="0">
            <a:latin typeface="Century Gothic" panose="020B0502020202020204" pitchFamily="34" charset="0"/>
          </a:endParaRPr>
        </a:p>
      </dgm:t>
    </dgm:pt>
    <dgm:pt modelId="{3B40CCED-B1F2-432E-96AC-F6B94FB715AD}" type="parTrans" cxnId="{79FB38AF-7AC7-4227-8A7C-90A31EB821EF}">
      <dgm:prSet/>
      <dgm:spPr/>
      <dgm:t>
        <a:bodyPr/>
        <a:lstStyle/>
        <a:p>
          <a:endParaRPr lang="en-US"/>
        </a:p>
      </dgm:t>
    </dgm:pt>
    <dgm:pt modelId="{E01545C7-5BA8-49D6-B37E-1ED787141AF5}" type="sibTrans" cxnId="{79FB38AF-7AC7-4227-8A7C-90A31EB821EF}">
      <dgm:prSet/>
      <dgm:spPr/>
      <dgm:t>
        <a:bodyPr/>
        <a:lstStyle/>
        <a:p>
          <a:endParaRPr lang="en-US"/>
        </a:p>
      </dgm:t>
    </dgm:pt>
    <dgm:pt modelId="{662286A4-EF27-4C22-BD8B-CA9CB1BAE9D6}">
      <dgm:prSet/>
      <dgm:spPr/>
      <dgm:t>
        <a:bodyPr/>
        <a:lstStyle/>
        <a:p>
          <a:r>
            <a:rPr lang="en-US" b="0" i="0" dirty="0">
              <a:latin typeface="Century Gothic" panose="020B0502020202020204" pitchFamily="34" charset="0"/>
            </a:rPr>
            <a:t>Increase confidence that the code works as expected</a:t>
          </a:r>
          <a:endParaRPr lang="en-US" dirty="0">
            <a:latin typeface="Century Gothic" panose="020B0502020202020204" pitchFamily="34" charset="0"/>
          </a:endParaRPr>
        </a:p>
      </dgm:t>
    </dgm:pt>
    <dgm:pt modelId="{E31EC678-DB15-4D7B-B35F-FF023E204DEB}" type="parTrans" cxnId="{F230ABDB-63F2-4D97-9A47-DA739ABB84CD}">
      <dgm:prSet/>
      <dgm:spPr/>
      <dgm:t>
        <a:bodyPr/>
        <a:lstStyle/>
        <a:p>
          <a:endParaRPr lang="en-US"/>
        </a:p>
      </dgm:t>
    </dgm:pt>
    <dgm:pt modelId="{C5505BBF-8EAE-45CD-8CCF-13BC9A7EE758}" type="sibTrans" cxnId="{F230ABDB-63F2-4D97-9A47-DA739ABB84CD}">
      <dgm:prSet/>
      <dgm:spPr/>
      <dgm:t>
        <a:bodyPr/>
        <a:lstStyle/>
        <a:p>
          <a:endParaRPr lang="en-US"/>
        </a:p>
      </dgm:t>
    </dgm:pt>
    <dgm:pt modelId="{F88A528B-3A56-49BD-9E45-A351E8FBE283}">
      <dgm:prSet/>
      <dgm:spPr/>
      <dgm:t>
        <a:bodyPr/>
        <a:lstStyle/>
        <a:p>
          <a:r>
            <a:rPr lang="en-US" b="0" i="0" dirty="0">
              <a:latin typeface="Century Gothic" panose="020B0502020202020204" pitchFamily="34" charset="0"/>
            </a:rPr>
            <a:t>Eliminate fear of change</a:t>
          </a:r>
          <a:endParaRPr lang="en-US" dirty="0">
            <a:latin typeface="Century Gothic" panose="020B0502020202020204" pitchFamily="34" charset="0"/>
          </a:endParaRPr>
        </a:p>
      </dgm:t>
    </dgm:pt>
    <dgm:pt modelId="{D705BD17-90C7-46FC-A58F-65C8A4BF9F10}" type="parTrans" cxnId="{1DA2D178-4103-4AB6-B561-3E82DF4CC979}">
      <dgm:prSet/>
      <dgm:spPr/>
      <dgm:t>
        <a:bodyPr/>
        <a:lstStyle/>
        <a:p>
          <a:endParaRPr lang="en-US"/>
        </a:p>
      </dgm:t>
    </dgm:pt>
    <dgm:pt modelId="{83EA1420-0C5C-4C27-AB79-18A08B6167F7}" type="sibTrans" cxnId="{1DA2D178-4103-4AB6-B561-3E82DF4CC979}">
      <dgm:prSet/>
      <dgm:spPr/>
      <dgm:t>
        <a:bodyPr/>
        <a:lstStyle/>
        <a:p>
          <a:endParaRPr lang="en-US"/>
        </a:p>
      </dgm:t>
    </dgm:pt>
    <dgm:pt modelId="{2301130D-1D72-4BBB-9750-B47840E1CF04}" type="pres">
      <dgm:prSet presAssocID="{4A881DA2-9D4B-415A-8415-D33946170C69}" presName="linear" presStyleCnt="0">
        <dgm:presLayoutVars>
          <dgm:animLvl val="lvl"/>
          <dgm:resizeHandles val="exact"/>
        </dgm:presLayoutVars>
      </dgm:prSet>
      <dgm:spPr/>
    </dgm:pt>
    <dgm:pt modelId="{AC1A1D66-7489-4C7E-9116-FFB77F60D74E}" type="pres">
      <dgm:prSet presAssocID="{015D7E9D-7AC8-4DE7-9F75-7353117AA2F8}" presName="parentText" presStyleLbl="node1" presStyleIdx="0" presStyleCnt="6">
        <dgm:presLayoutVars>
          <dgm:chMax val="0"/>
          <dgm:bulletEnabled val="1"/>
        </dgm:presLayoutVars>
      </dgm:prSet>
      <dgm:spPr/>
    </dgm:pt>
    <dgm:pt modelId="{D4B64DDD-B715-48E8-A3DB-4B3A5C529469}" type="pres">
      <dgm:prSet presAssocID="{361E9FFE-6E49-4295-AEB2-5EBFEE4C58A4}" presName="spacer" presStyleCnt="0"/>
      <dgm:spPr/>
    </dgm:pt>
    <dgm:pt modelId="{14EB9158-0FA7-4759-8C17-539A98EAA511}" type="pres">
      <dgm:prSet presAssocID="{D59D6863-401F-46ED-9A72-F509F848849C}" presName="parentText" presStyleLbl="node1" presStyleIdx="1" presStyleCnt="6">
        <dgm:presLayoutVars>
          <dgm:chMax val="0"/>
          <dgm:bulletEnabled val="1"/>
        </dgm:presLayoutVars>
      </dgm:prSet>
      <dgm:spPr/>
    </dgm:pt>
    <dgm:pt modelId="{86E3D35D-4ED6-49C7-8C24-91C3E71D5FD2}" type="pres">
      <dgm:prSet presAssocID="{8DC62464-9A8A-4E14-B128-6F3B56235C02}" presName="spacer" presStyleCnt="0"/>
      <dgm:spPr/>
    </dgm:pt>
    <dgm:pt modelId="{235440E6-2D72-4744-9B81-342D7AC5FA17}" type="pres">
      <dgm:prSet presAssocID="{C683BBD5-7468-4252-A9D2-68E8443CAAC8}" presName="parentText" presStyleLbl="node1" presStyleIdx="2" presStyleCnt="6" custLinFactNeighborX="-322">
        <dgm:presLayoutVars>
          <dgm:chMax val="0"/>
          <dgm:bulletEnabled val="1"/>
        </dgm:presLayoutVars>
      </dgm:prSet>
      <dgm:spPr/>
    </dgm:pt>
    <dgm:pt modelId="{14403C8A-70A4-4333-995F-DD377230100A}" type="pres">
      <dgm:prSet presAssocID="{0D22020D-1994-41BE-9653-391977D7D638}" presName="spacer" presStyleCnt="0"/>
      <dgm:spPr/>
    </dgm:pt>
    <dgm:pt modelId="{90A66A7C-09A6-4FBF-AAD9-3DDF4A13FD37}" type="pres">
      <dgm:prSet presAssocID="{749C99AC-98AB-4E54-A402-5AF95E8C1228}" presName="parentText" presStyleLbl="node1" presStyleIdx="3" presStyleCnt="6">
        <dgm:presLayoutVars>
          <dgm:chMax val="0"/>
          <dgm:bulletEnabled val="1"/>
        </dgm:presLayoutVars>
      </dgm:prSet>
      <dgm:spPr/>
    </dgm:pt>
    <dgm:pt modelId="{61F2EF62-BEFF-4BAC-8BD3-405A4C3F70FD}" type="pres">
      <dgm:prSet presAssocID="{E01545C7-5BA8-49D6-B37E-1ED787141AF5}" presName="spacer" presStyleCnt="0"/>
      <dgm:spPr/>
    </dgm:pt>
    <dgm:pt modelId="{55523E58-B32F-4D2C-A89A-54D10980E9CE}" type="pres">
      <dgm:prSet presAssocID="{662286A4-EF27-4C22-BD8B-CA9CB1BAE9D6}" presName="parentText" presStyleLbl="node1" presStyleIdx="4" presStyleCnt="6">
        <dgm:presLayoutVars>
          <dgm:chMax val="0"/>
          <dgm:bulletEnabled val="1"/>
        </dgm:presLayoutVars>
      </dgm:prSet>
      <dgm:spPr/>
    </dgm:pt>
    <dgm:pt modelId="{42EA972D-A569-4E53-8D49-A17A1ACA4C5E}" type="pres">
      <dgm:prSet presAssocID="{C5505BBF-8EAE-45CD-8CCF-13BC9A7EE758}" presName="spacer" presStyleCnt="0"/>
      <dgm:spPr/>
    </dgm:pt>
    <dgm:pt modelId="{502BC2C6-19DB-4B03-85D9-7946C159C5DC}" type="pres">
      <dgm:prSet presAssocID="{F88A528B-3A56-49BD-9E45-A351E8FBE283}" presName="parentText" presStyleLbl="node1" presStyleIdx="5" presStyleCnt="6">
        <dgm:presLayoutVars>
          <dgm:chMax val="0"/>
          <dgm:bulletEnabled val="1"/>
        </dgm:presLayoutVars>
      </dgm:prSet>
      <dgm:spPr/>
    </dgm:pt>
  </dgm:ptLst>
  <dgm:cxnLst>
    <dgm:cxn modelId="{4540471D-1147-46D6-88C3-A9E23E0B7B84}" type="presOf" srcId="{662286A4-EF27-4C22-BD8B-CA9CB1BAE9D6}" destId="{55523E58-B32F-4D2C-A89A-54D10980E9CE}" srcOrd="0" destOrd="0" presId="urn:microsoft.com/office/officeart/2005/8/layout/vList2"/>
    <dgm:cxn modelId="{E6466923-2084-4B35-8AB0-490009011EA4}" type="presOf" srcId="{C683BBD5-7468-4252-A9D2-68E8443CAAC8}" destId="{235440E6-2D72-4744-9B81-342D7AC5FA17}" srcOrd="0" destOrd="0" presId="urn:microsoft.com/office/officeart/2005/8/layout/vList2"/>
    <dgm:cxn modelId="{C38B902C-2F8A-4EB9-96E8-C5F2CF08FB3F}" type="presOf" srcId="{749C99AC-98AB-4E54-A402-5AF95E8C1228}" destId="{90A66A7C-09A6-4FBF-AAD9-3DDF4A13FD37}" srcOrd="0" destOrd="0" presId="urn:microsoft.com/office/officeart/2005/8/layout/vList2"/>
    <dgm:cxn modelId="{E4F27839-F23A-40D6-8296-D206522D762F}" type="presOf" srcId="{015D7E9D-7AC8-4DE7-9F75-7353117AA2F8}" destId="{AC1A1D66-7489-4C7E-9116-FFB77F60D74E}" srcOrd="0" destOrd="0" presId="urn:microsoft.com/office/officeart/2005/8/layout/vList2"/>
    <dgm:cxn modelId="{2F70393E-57EB-4C6F-972C-3A13A9B0E3D1}" type="presOf" srcId="{D59D6863-401F-46ED-9A72-F509F848849C}" destId="{14EB9158-0FA7-4759-8C17-539A98EAA511}" srcOrd="0" destOrd="0" presId="urn:microsoft.com/office/officeart/2005/8/layout/vList2"/>
    <dgm:cxn modelId="{0A617870-57F5-4774-B849-AB37DA01BDFC}" type="presOf" srcId="{4A881DA2-9D4B-415A-8415-D33946170C69}" destId="{2301130D-1D72-4BBB-9750-B47840E1CF04}" srcOrd="0" destOrd="0" presId="urn:microsoft.com/office/officeart/2005/8/layout/vList2"/>
    <dgm:cxn modelId="{1DA2D178-4103-4AB6-B561-3E82DF4CC979}" srcId="{4A881DA2-9D4B-415A-8415-D33946170C69}" destId="{F88A528B-3A56-49BD-9E45-A351E8FBE283}" srcOrd="5" destOrd="0" parTransId="{D705BD17-90C7-46FC-A58F-65C8A4BF9F10}" sibTransId="{83EA1420-0C5C-4C27-AB79-18A08B6167F7}"/>
    <dgm:cxn modelId="{1CD8D88E-444C-4F3B-9CBB-84CD48AEBF79}" srcId="{4A881DA2-9D4B-415A-8415-D33946170C69}" destId="{015D7E9D-7AC8-4DE7-9F75-7353117AA2F8}" srcOrd="0" destOrd="0" parTransId="{4B916A63-C8AB-49C0-A350-BCE19067DA88}" sibTransId="{361E9FFE-6E49-4295-AEB2-5EBFEE4C58A4}"/>
    <dgm:cxn modelId="{B99A2293-E5BF-462D-A2A4-F71573DD0746}" srcId="{4A881DA2-9D4B-415A-8415-D33946170C69}" destId="{D59D6863-401F-46ED-9A72-F509F848849C}" srcOrd="1" destOrd="0" parTransId="{56362453-E74D-4BD3-A0CD-C772EA9CA489}" sibTransId="{8DC62464-9A8A-4E14-B128-6F3B56235C02}"/>
    <dgm:cxn modelId="{79FB38AF-7AC7-4227-8A7C-90A31EB821EF}" srcId="{4A881DA2-9D4B-415A-8415-D33946170C69}" destId="{749C99AC-98AB-4E54-A402-5AF95E8C1228}" srcOrd="3" destOrd="0" parTransId="{3B40CCED-B1F2-432E-96AC-F6B94FB715AD}" sibTransId="{E01545C7-5BA8-49D6-B37E-1ED787141AF5}"/>
    <dgm:cxn modelId="{8011DED4-2D5B-4B78-84FE-7A9EDD7656DD}" srcId="{4A881DA2-9D4B-415A-8415-D33946170C69}" destId="{C683BBD5-7468-4252-A9D2-68E8443CAAC8}" srcOrd="2" destOrd="0" parTransId="{E159987F-99D3-4E01-9B5E-8BDEA12F0788}" sibTransId="{0D22020D-1994-41BE-9653-391977D7D638}"/>
    <dgm:cxn modelId="{A93138DA-5B8D-481C-A285-A8C0A6F27DEC}" type="presOf" srcId="{F88A528B-3A56-49BD-9E45-A351E8FBE283}" destId="{502BC2C6-19DB-4B03-85D9-7946C159C5DC}" srcOrd="0" destOrd="0" presId="urn:microsoft.com/office/officeart/2005/8/layout/vList2"/>
    <dgm:cxn modelId="{F230ABDB-63F2-4D97-9A47-DA739ABB84CD}" srcId="{4A881DA2-9D4B-415A-8415-D33946170C69}" destId="{662286A4-EF27-4C22-BD8B-CA9CB1BAE9D6}" srcOrd="4" destOrd="0" parTransId="{E31EC678-DB15-4D7B-B35F-FF023E204DEB}" sibTransId="{C5505BBF-8EAE-45CD-8CCF-13BC9A7EE758}"/>
    <dgm:cxn modelId="{A45C2ABC-041B-4BD7-A0EF-10B35F3E3ED6}" type="presParOf" srcId="{2301130D-1D72-4BBB-9750-B47840E1CF04}" destId="{AC1A1D66-7489-4C7E-9116-FFB77F60D74E}" srcOrd="0" destOrd="0" presId="urn:microsoft.com/office/officeart/2005/8/layout/vList2"/>
    <dgm:cxn modelId="{D15C3262-431A-4EEB-8F74-FDAEF31C96BA}" type="presParOf" srcId="{2301130D-1D72-4BBB-9750-B47840E1CF04}" destId="{D4B64DDD-B715-48E8-A3DB-4B3A5C529469}" srcOrd="1" destOrd="0" presId="urn:microsoft.com/office/officeart/2005/8/layout/vList2"/>
    <dgm:cxn modelId="{A2D1E28E-C007-4851-9D1D-BFDBEFECE476}" type="presParOf" srcId="{2301130D-1D72-4BBB-9750-B47840E1CF04}" destId="{14EB9158-0FA7-4759-8C17-539A98EAA511}" srcOrd="2" destOrd="0" presId="urn:microsoft.com/office/officeart/2005/8/layout/vList2"/>
    <dgm:cxn modelId="{46CD1885-3C19-4AED-9E97-E244D6785E58}" type="presParOf" srcId="{2301130D-1D72-4BBB-9750-B47840E1CF04}" destId="{86E3D35D-4ED6-49C7-8C24-91C3E71D5FD2}" srcOrd="3" destOrd="0" presId="urn:microsoft.com/office/officeart/2005/8/layout/vList2"/>
    <dgm:cxn modelId="{95D5E01F-C7E5-4924-9AC7-9BAF45E95421}" type="presParOf" srcId="{2301130D-1D72-4BBB-9750-B47840E1CF04}" destId="{235440E6-2D72-4744-9B81-342D7AC5FA17}" srcOrd="4" destOrd="0" presId="urn:microsoft.com/office/officeart/2005/8/layout/vList2"/>
    <dgm:cxn modelId="{31A9F96B-178A-4D6D-9F85-3381FEFF0A99}" type="presParOf" srcId="{2301130D-1D72-4BBB-9750-B47840E1CF04}" destId="{14403C8A-70A4-4333-995F-DD377230100A}" srcOrd="5" destOrd="0" presId="urn:microsoft.com/office/officeart/2005/8/layout/vList2"/>
    <dgm:cxn modelId="{A0BA1289-F60F-4CC6-8B50-4A3739108738}" type="presParOf" srcId="{2301130D-1D72-4BBB-9750-B47840E1CF04}" destId="{90A66A7C-09A6-4FBF-AAD9-3DDF4A13FD37}" srcOrd="6" destOrd="0" presId="urn:microsoft.com/office/officeart/2005/8/layout/vList2"/>
    <dgm:cxn modelId="{A66FA2FC-144C-4E88-A1E7-B5DBB782E69B}" type="presParOf" srcId="{2301130D-1D72-4BBB-9750-B47840E1CF04}" destId="{61F2EF62-BEFF-4BAC-8BD3-405A4C3F70FD}" srcOrd="7" destOrd="0" presId="urn:microsoft.com/office/officeart/2005/8/layout/vList2"/>
    <dgm:cxn modelId="{D1CAC2EE-A0FD-4D88-8126-DFBB4C06F439}" type="presParOf" srcId="{2301130D-1D72-4BBB-9750-B47840E1CF04}" destId="{55523E58-B32F-4D2C-A89A-54D10980E9CE}" srcOrd="8" destOrd="0" presId="urn:microsoft.com/office/officeart/2005/8/layout/vList2"/>
    <dgm:cxn modelId="{92DE7735-BB01-4987-B2A5-E5AF1C705BD9}" type="presParOf" srcId="{2301130D-1D72-4BBB-9750-B47840E1CF04}" destId="{42EA972D-A569-4E53-8D49-A17A1ACA4C5E}" srcOrd="9" destOrd="0" presId="urn:microsoft.com/office/officeart/2005/8/layout/vList2"/>
    <dgm:cxn modelId="{B7A4CCCD-91F9-4E21-9B46-361250A5D976}" type="presParOf" srcId="{2301130D-1D72-4BBB-9750-B47840E1CF04}" destId="{502BC2C6-19DB-4B03-85D9-7946C159C5DC}"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38DBB2F-7DDA-41BD-A021-79EB38B3817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AA4E679-E83E-44E1-A5D0-55DFF18D5E63}">
      <dgm:prSet/>
      <dgm:spPr/>
      <dgm:t>
        <a:bodyPr/>
        <a:lstStyle/>
        <a:p>
          <a:r>
            <a:rPr lang="en-US" b="0" i="0" dirty="0">
              <a:latin typeface="Century Gothic" panose="020B0502020202020204" pitchFamily="34" charset="0"/>
            </a:rPr>
            <a:t>Simple doesn’t mean easy</a:t>
          </a:r>
          <a:endParaRPr lang="en-US" dirty="0">
            <a:latin typeface="Century Gothic" panose="020B0502020202020204" pitchFamily="34" charset="0"/>
          </a:endParaRPr>
        </a:p>
      </dgm:t>
    </dgm:pt>
    <dgm:pt modelId="{B1F821E9-065C-4C6D-9897-845F56508EE4}" type="parTrans" cxnId="{44C22123-0888-4663-98C1-C6D5591E927D}">
      <dgm:prSet/>
      <dgm:spPr/>
      <dgm:t>
        <a:bodyPr/>
        <a:lstStyle/>
        <a:p>
          <a:endParaRPr lang="en-US"/>
        </a:p>
      </dgm:t>
    </dgm:pt>
    <dgm:pt modelId="{C3E57DF4-CB89-45F0-A980-1FE36BC63A12}" type="sibTrans" cxnId="{44C22123-0888-4663-98C1-C6D5591E927D}">
      <dgm:prSet/>
      <dgm:spPr/>
      <dgm:t>
        <a:bodyPr/>
        <a:lstStyle/>
        <a:p>
          <a:endParaRPr lang="en-US"/>
        </a:p>
      </dgm:t>
    </dgm:pt>
    <dgm:pt modelId="{6CC6A9B4-D1DB-4E2A-9EBD-6413DDDCFBED}">
      <dgm:prSet/>
      <dgm:spPr/>
      <dgm:t>
        <a:bodyPr/>
        <a:lstStyle/>
        <a:p>
          <a:r>
            <a:rPr lang="en-US" b="0" i="0" dirty="0">
              <a:latin typeface="Century Gothic" panose="020B0502020202020204" pitchFamily="34" charset="0"/>
            </a:rPr>
            <a:t>Slow Process</a:t>
          </a:r>
          <a:endParaRPr lang="en-US" dirty="0">
            <a:latin typeface="Century Gothic" panose="020B0502020202020204" pitchFamily="34" charset="0"/>
          </a:endParaRPr>
        </a:p>
      </dgm:t>
    </dgm:pt>
    <dgm:pt modelId="{592585F6-9D30-416C-8F15-9AC728EA6DCB}" type="parTrans" cxnId="{8CBF656A-B3B8-45B1-82A6-C069729F3731}">
      <dgm:prSet/>
      <dgm:spPr/>
      <dgm:t>
        <a:bodyPr/>
        <a:lstStyle/>
        <a:p>
          <a:endParaRPr lang="en-US"/>
        </a:p>
      </dgm:t>
    </dgm:pt>
    <dgm:pt modelId="{B5ADF934-37DB-46D6-9BBA-E38407761961}" type="sibTrans" cxnId="{8CBF656A-B3B8-45B1-82A6-C069729F3731}">
      <dgm:prSet/>
      <dgm:spPr/>
      <dgm:t>
        <a:bodyPr/>
        <a:lstStyle/>
        <a:p>
          <a:endParaRPr lang="en-US"/>
        </a:p>
      </dgm:t>
    </dgm:pt>
    <dgm:pt modelId="{A41CC9D2-4F8F-4E07-B6E4-F46D6B015B7A}">
      <dgm:prSet/>
      <dgm:spPr/>
      <dgm:t>
        <a:bodyPr/>
        <a:lstStyle/>
        <a:p>
          <a:r>
            <a:rPr lang="en-US" b="0" i="0" dirty="0">
              <a:latin typeface="Century Gothic" panose="020B0502020202020204" pitchFamily="34" charset="0"/>
            </a:rPr>
            <a:t>Tests help to seek out bugs, but they can not find bugs that you simply introduce within the test code and in implementation code.</a:t>
          </a:r>
          <a:endParaRPr lang="en-US" dirty="0">
            <a:latin typeface="Century Gothic" panose="020B0502020202020204" pitchFamily="34" charset="0"/>
          </a:endParaRPr>
        </a:p>
      </dgm:t>
    </dgm:pt>
    <dgm:pt modelId="{A62CDF07-B5E8-4C5A-B9F1-E9AD95E0DBC3}" type="parTrans" cxnId="{E48AA17F-A866-4862-BE2F-25CD25B08C73}">
      <dgm:prSet/>
      <dgm:spPr/>
      <dgm:t>
        <a:bodyPr/>
        <a:lstStyle/>
        <a:p>
          <a:endParaRPr lang="en-US"/>
        </a:p>
      </dgm:t>
    </dgm:pt>
    <dgm:pt modelId="{76675777-5647-498F-BCEF-EA30E221541D}" type="sibTrans" cxnId="{E48AA17F-A866-4862-BE2F-25CD25B08C73}">
      <dgm:prSet/>
      <dgm:spPr/>
      <dgm:t>
        <a:bodyPr/>
        <a:lstStyle/>
        <a:p>
          <a:endParaRPr lang="en-US"/>
        </a:p>
      </dgm:t>
    </dgm:pt>
    <dgm:pt modelId="{DF2DA92A-8EE6-4A7F-8563-8405D460DFED}">
      <dgm:prSet/>
      <dgm:spPr/>
      <dgm:t>
        <a:bodyPr/>
        <a:lstStyle/>
        <a:p>
          <a:r>
            <a:rPr lang="en-US" b="0" i="0" dirty="0">
              <a:latin typeface="Century Gothic" panose="020B0502020202020204" pitchFamily="34" charset="0"/>
            </a:rPr>
            <a:t>Tests got to be maintained when requirements change </a:t>
          </a:r>
          <a:endParaRPr lang="en-US" dirty="0">
            <a:latin typeface="Century Gothic" panose="020B0502020202020204" pitchFamily="34" charset="0"/>
          </a:endParaRPr>
        </a:p>
      </dgm:t>
    </dgm:pt>
    <dgm:pt modelId="{737466FC-DF95-492A-B896-EF3249920BA9}" type="parTrans" cxnId="{74D436CB-0A65-4EF8-85F7-6133336AFAA9}">
      <dgm:prSet/>
      <dgm:spPr/>
      <dgm:t>
        <a:bodyPr/>
        <a:lstStyle/>
        <a:p>
          <a:endParaRPr lang="en-US"/>
        </a:p>
      </dgm:t>
    </dgm:pt>
    <dgm:pt modelId="{F6D39A29-BB7A-4F6C-BC0F-C33A178C3E69}" type="sibTrans" cxnId="{74D436CB-0A65-4EF8-85F7-6133336AFAA9}">
      <dgm:prSet/>
      <dgm:spPr/>
      <dgm:t>
        <a:bodyPr/>
        <a:lstStyle/>
        <a:p>
          <a:endParaRPr lang="en-US"/>
        </a:p>
      </dgm:t>
    </dgm:pt>
    <dgm:pt modelId="{749F1C09-C8A7-4EBE-997B-42EABE3326F8}" type="pres">
      <dgm:prSet presAssocID="{038DBB2F-7DDA-41BD-A021-79EB38B3817C}" presName="root" presStyleCnt="0">
        <dgm:presLayoutVars>
          <dgm:dir/>
          <dgm:resizeHandles val="exact"/>
        </dgm:presLayoutVars>
      </dgm:prSet>
      <dgm:spPr/>
    </dgm:pt>
    <dgm:pt modelId="{A4D67021-3084-467F-AEF2-D861ACD9931C}" type="pres">
      <dgm:prSet presAssocID="{CAA4E679-E83E-44E1-A5D0-55DFF18D5E63}" presName="compNode" presStyleCnt="0"/>
      <dgm:spPr/>
    </dgm:pt>
    <dgm:pt modelId="{257D69D1-C7D0-4022-B4F9-599A1C58A931}" type="pres">
      <dgm:prSet presAssocID="{CAA4E679-E83E-44E1-A5D0-55DFF18D5E63}" presName="bgRect" presStyleLbl="bgShp" presStyleIdx="0" presStyleCnt="4"/>
      <dgm:spPr/>
    </dgm:pt>
    <dgm:pt modelId="{976B4791-8A0D-4EA9-8D1D-C6F0BE81FF83}" type="pres">
      <dgm:prSet presAssocID="{CAA4E679-E83E-44E1-A5D0-55DFF18D5E6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BBDFECA8-62F1-4D5C-A657-BC1B654DC515}" type="pres">
      <dgm:prSet presAssocID="{CAA4E679-E83E-44E1-A5D0-55DFF18D5E63}" presName="spaceRect" presStyleCnt="0"/>
      <dgm:spPr/>
    </dgm:pt>
    <dgm:pt modelId="{56DDF8F0-1672-4680-B716-5B07F83CCF7B}" type="pres">
      <dgm:prSet presAssocID="{CAA4E679-E83E-44E1-A5D0-55DFF18D5E63}" presName="parTx" presStyleLbl="revTx" presStyleIdx="0" presStyleCnt="4">
        <dgm:presLayoutVars>
          <dgm:chMax val="0"/>
          <dgm:chPref val="0"/>
        </dgm:presLayoutVars>
      </dgm:prSet>
      <dgm:spPr/>
    </dgm:pt>
    <dgm:pt modelId="{D69A29FB-0B9C-4705-8AAA-FA8308D0B6CA}" type="pres">
      <dgm:prSet presAssocID="{C3E57DF4-CB89-45F0-A980-1FE36BC63A12}" presName="sibTrans" presStyleCnt="0"/>
      <dgm:spPr/>
    </dgm:pt>
    <dgm:pt modelId="{7EA96989-12B9-484D-B28B-A2D659C7762E}" type="pres">
      <dgm:prSet presAssocID="{6CC6A9B4-D1DB-4E2A-9EBD-6413DDDCFBED}" presName="compNode" presStyleCnt="0"/>
      <dgm:spPr/>
    </dgm:pt>
    <dgm:pt modelId="{B5D1535C-709B-4361-8448-69759D0F5EB7}" type="pres">
      <dgm:prSet presAssocID="{6CC6A9B4-D1DB-4E2A-9EBD-6413DDDCFBED}" presName="bgRect" presStyleLbl="bgShp" presStyleIdx="1" presStyleCnt="4"/>
      <dgm:spPr/>
    </dgm:pt>
    <dgm:pt modelId="{AEA661D8-2A39-4BF4-98AA-EBD53F8CD4E6}" type="pres">
      <dgm:prSet presAssocID="{6CC6A9B4-D1DB-4E2A-9EBD-6413DDDCFBE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urtle"/>
        </a:ext>
      </dgm:extLst>
    </dgm:pt>
    <dgm:pt modelId="{5BD01F1F-49F8-4E40-AC47-B0E13E187D54}" type="pres">
      <dgm:prSet presAssocID="{6CC6A9B4-D1DB-4E2A-9EBD-6413DDDCFBED}" presName="spaceRect" presStyleCnt="0"/>
      <dgm:spPr/>
    </dgm:pt>
    <dgm:pt modelId="{DFA97E39-0DDC-4937-B8BB-8F16CF9163BE}" type="pres">
      <dgm:prSet presAssocID="{6CC6A9B4-D1DB-4E2A-9EBD-6413DDDCFBED}" presName="parTx" presStyleLbl="revTx" presStyleIdx="1" presStyleCnt="4">
        <dgm:presLayoutVars>
          <dgm:chMax val="0"/>
          <dgm:chPref val="0"/>
        </dgm:presLayoutVars>
      </dgm:prSet>
      <dgm:spPr/>
    </dgm:pt>
    <dgm:pt modelId="{B558A767-9F3F-4374-B8DC-45B64246C20E}" type="pres">
      <dgm:prSet presAssocID="{B5ADF934-37DB-46D6-9BBA-E38407761961}" presName="sibTrans" presStyleCnt="0"/>
      <dgm:spPr/>
    </dgm:pt>
    <dgm:pt modelId="{3301EA62-C555-47D2-9A07-ADC03113AE32}" type="pres">
      <dgm:prSet presAssocID="{A41CC9D2-4F8F-4E07-B6E4-F46D6B015B7A}" presName="compNode" presStyleCnt="0"/>
      <dgm:spPr/>
    </dgm:pt>
    <dgm:pt modelId="{7D3DA051-A8EF-4299-BC6A-FFE2E9B6B668}" type="pres">
      <dgm:prSet presAssocID="{A41CC9D2-4F8F-4E07-B6E4-F46D6B015B7A}" presName="bgRect" presStyleLbl="bgShp" presStyleIdx="2" presStyleCnt="4"/>
      <dgm:spPr/>
    </dgm:pt>
    <dgm:pt modelId="{AD0B8619-43CE-4686-B997-5963DCBA74E2}" type="pres">
      <dgm:prSet presAssocID="{A41CC9D2-4F8F-4E07-B6E4-F46D6B015B7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under Magnifying Glass"/>
        </a:ext>
      </dgm:extLst>
    </dgm:pt>
    <dgm:pt modelId="{20D6407E-C4BB-4360-AD82-AF92B4FFC06D}" type="pres">
      <dgm:prSet presAssocID="{A41CC9D2-4F8F-4E07-B6E4-F46D6B015B7A}" presName="spaceRect" presStyleCnt="0"/>
      <dgm:spPr/>
    </dgm:pt>
    <dgm:pt modelId="{3054848D-B2D9-484F-A41A-34F0D7192986}" type="pres">
      <dgm:prSet presAssocID="{A41CC9D2-4F8F-4E07-B6E4-F46D6B015B7A}" presName="parTx" presStyleLbl="revTx" presStyleIdx="2" presStyleCnt="4">
        <dgm:presLayoutVars>
          <dgm:chMax val="0"/>
          <dgm:chPref val="0"/>
        </dgm:presLayoutVars>
      </dgm:prSet>
      <dgm:spPr/>
    </dgm:pt>
    <dgm:pt modelId="{5AFD0FEC-6825-40A4-9182-67641C987536}" type="pres">
      <dgm:prSet presAssocID="{76675777-5647-498F-BCEF-EA30E221541D}" presName="sibTrans" presStyleCnt="0"/>
      <dgm:spPr/>
    </dgm:pt>
    <dgm:pt modelId="{F75842B8-1B88-4EE3-B516-0697346D6378}" type="pres">
      <dgm:prSet presAssocID="{DF2DA92A-8EE6-4A7F-8563-8405D460DFED}" presName="compNode" presStyleCnt="0"/>
      <dgm:spPr/>
    </dgm:pt>
    <dgm:pt modelId="{EDF9CEEA-4986-4A33-860B-4028887A160C}" type="pres">
      <dgm:prSet presAssocID="{DF2DA92A-8EE6-4A7F-8563-8405D460DFED}" presName="bgRect" presStyleLbl="bgShp" presStyleIdx="3" presStyleCnt="4"/>
      <dgm:spPr/>
    </dgm:pt>
    <dgm:pt modelId="{FEF020F0-DD9F-4349-814B-A49A4E7678F5}" type="pres">
      <dgm:prSet presAssocID="{DF2DA92A-8EE6-4A7F-8563-8405D460DFE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AA142C86-532C-48BB-BDB5-5AA361FDD24B}" type="pres">
      <dgm:prSet presAssocID="{DF2DA92A-8EE6-4A7F-8563-8405D460DFED}" presName="spaceRect" presStyleCnt="0"/>
      <dgm:spPr/>
    </dgm:pt>
    <dgm:pt modelId="{B209632A-8C39-4076-BA8C-7252663E6FEA}" type="pres">
      <dgm:prSet presAssocID="{DF2DA92A-8EE6-4A7F-8563-8405D460DFED}" presName="parTx" presStyleLbl="revTx" presStyleIdx="3" presStyleCnt="4">
        <dgm:presLayoutVars>
          <dgm:chMax val="0"/>
          <dgm:chPref val="0"/>
        </dgm:presLayoutVars>
      </dgm:prSet>
      <dgm:spPr/>
    </dgm:pt>
  </dgm:ptLst>
  <dgm:cxnLst>
    <dgm:cxn modelId="{44C22123-0888-4663-98C1-C6D5591E927D}" srcId="{038DBB2F-7DDA-41BD-A021-79EB38B3817C}" destId="{CAA4E679-E83E-44E1-A5D0-55DFF18D5E63}" srcOrd="0" destOrd="0" parTransId="{B1F821E9-065C-4C6D-9897-845F56508EE4}" sibTransId="{C3E57DF4-CB89-45F0-A980-1FE36BC63A12}"/>
    <dgm:cxn modelId="{6EA86A23-5299-4E9F-BD04-DEAAC10C8864}" type="presOf" srcId="{A41CC9D2-4F8F-4E07-B6E4-F46D6B015B7A}" destId="{3054848D-B2D9-484F-A41A-34F0D7192986}" srcOrd="0" destOrd="0" presId="urn:microsoft.com/office/officeart/2018/2/layout/IconVerticalSolidList"/>
    <dgm:cxn modelId="{8CBF656A-B3B8-45B1-82A6-C069729F3731}" srcId="{038DBB2F-7DDA-41BD-A021-79EB38B3817C}" destId="{6CC6A9B4-D1DB-4E2A-9EBD-6413DDDCFBED}" srcOrd="1" destOrd="0" parTransId="{592585F6-9D30-416C-8F15-9AC728EA6DCB}" sibTransId="{B5ADF934-37DB-46D6-9BBA-E38407761961}"/>
    <dgm:cxn modelId="{45CE3173-9C7D-423C-AEED-E8370E008524}" type="presOf" srcId="{DF2DA92A-8EE6-4A7F-8563-8405D460DFED}" destId="{B209632A-8C39-4076-BA8C-7252663E6FEA}" srcOrd="0" destOrd="0" presId="urn:microsoft.com/office/officeart/2018/2/layout/IconVerticalSolidList"/>
    <dgm:cxn modelId="{85275F7C-6DA9-45EF-9EFE-DF4CB4A2337B}" type="presOf" srcId="{CAA4E679-E83E-44E1-A5D0-55DFF18D5E63}" destId="{56DDF8F0-1672-4680-B716-5B07F83CCF7B}" srcOrd="0" destOrd="0" presId="urn:microsoft.com/office/officeart/2018/2/layout/IconVerticalSolidList"/>
    <dgm:cxn modelId="{E48AA17F-A866-4862-BE2F-25CD25B08C73}" srcId="{038DBB2F-7DDA-41BD-A021-79EB38B3817C}" destId="{A41CC9D2-4F8F-4E07-B6E4-F46D6B015B7A}" srcOrd="2" destOrd="0" parTransId="{A62CDF07-B5E8-4C5A-B9F1-E9AD95E0DBC3}" sibTransId="{76675777-5647-498F-BCEF-EA30E221541D}"/>
    <dgm:cxn modelId="{C6FC9FA0-6E43-4B2D-A80A-EA7311821E72}" type="presOf" srcId="{038DBB2F-7DDA-41BD-A021-79EB38B3817C}" destId="{749F1C09-C8A7-4EBE-997B-42EABE3326F8}" srcOrd="0" destOrd="0" presId="urn:microsoft.com/office/officeart/2018/2/layout/IconVerticalSolidList"/>
    <dgm:cxn modelId="{4B665CA8-F8A9-4CF6-AABF-8CAF022942E0}" type="presOf" srcId="{6CC6A9B4-D1DB-4E2A-9EBD-6413DDDCFBED}" destId="{DFA97E39-0DDC-4937-B8BB-8F16CF9163BE}" srcOrd="0" destOrd="0" presId="urn:microsoft.com/office/officeart/2018/2/layout/IconVerticalSolidList"/>
    <dgm:cxn modelId="{74D436CB-0A65-4EF8-85F7-6133336AFAA9}" srcId="{038DBB2F-7DDA-41BD-A021-79EB38B3817C}" destId="{DF2DA92A-8EE6-4A7F-8563-8405D460DFED}" srcOrd="3" destOrd="0" parTransId="{737466FC-DF95-492A-B896-EF3249920BA9}" sibTransId="{F6D39A29-BB7A-4F6C-BC0F-C33A178C3E69}"/>
    <dgm:cxn modelId="{471DD1AC-C59F-4B6F-96FF-A548AFC64F2A}" type="presParOf" srcId="{749F1C09-C8A7-4EBE-997B-42EABE3326F8}" destId="{A4D67021-3084-467F-AEF2-D861ACD9931C}" srcOrd="0" destOrd="0" presId="urn:microsoft.com/office/officeart/2018/2/layout/IconVerticalSolidList"/>
    <dgm:cxn modelId="{60CD0ADC-3A78-45EF-9AD6-AEB6F3AE582F}" type="presParOf" srcId="{A4D67021-3084-467F-AEF2-D861ACD9931C}" destId="{257D69D1-C7D0-4022-B4F9-599A1C58A931}" srcOrd="0" destOrd="0" presId="urn:microsoft.com/office/officeart/2018/2/layout/IconVerticalSolidList"/>
    <dgm:cxn modelId="{DE1FEEE0-E24D-4DBA-91FF-1666D6A70C81}" type="presParOf" srcId="{A4D67021-3084-467F-AEF2-D861ACD9931C}" destId="{976B4791-8A0D-4EA9-8D1D-C6F0BE81FF83}" srcOrd="1" destOrd="0" presId="urn:microsoft.com/office/officeart/2018/2/layout/IconVerticalSolidList"/>
    <dgm:cxn modelId="{5F1B56A0-E545-4012-A3FF-A0ED58455B7E}" type="presParOf" srcId="{A4D67021-3084-467F-AEF2-D861ACD9931C}" destId="{BBDFECA8-62F1-4D5C-A657-BC1B654DC515}" srcOrd="2" destOrd="0" presId="urn:microsoft.com/office/officeart/2018/2/layout/IconVerticalSolidList"/>
    <dgm:cxn modelId="{9CDE8055-EF47-4C74-AAC7-CA945DB06371}" type="presParOf" srcId="{A4D67021-3084-467F-AEF2-D861ACD9931C}" destId="{56DDF8F0-1672-4680-B716-5B07F83CCF7B}" srcOrd="3" destOrd="0" presId="urn:microsoft.com/office/officeart/2018/2/layout/IconVerticalSolidList"/>
    <dgm:cxn modelId="{BC37C394-EA21-4620-BD04-65DB15238AC5}" type="presParOf" srcId="{749F1C09-C8A7-4EBE-997B-42EABE3326F8}" destId="{D69A29FB-0B9C-4705-8AAA-FA8308D0B6CA}" srcOrd="1" destOrd="0" presId="urn:microsoft.com/office/officeart/2018/2/layout/IconVerticalSolidList"/>
    <dgm:cxn modelId="{A36E1EA0-FFD4-4D5B-B481-AEA786B78D0A}" type="presParOf" srcId="{749F1C09-C8A7-4EBE-997B-42EABE3326F8}" destId="{7EA96989-12B9-484D-B28B-A2D659C7762E}" srcOrd="2" destOrd="0" presId="urn:microsoft.com/office/officeart/2018/2/layout/IconVerticalSolidList"/>
    <dgm:cxn modelId="{CD9E5E1E-009A-49F2-A424-2DD843E0ABFA}" type="presParOf" srcId="{7EA96989-12B9-484D-B28B-A2D659C7762E}" destId="{B5D1535C-709B-4361-8448-69759D0F5EB7}" srcOrd="0" destOrd="0" presId="urn:microsoft.com/office/officeart/2018/2/layout/IconVerticalSolidList"/>
    <dgm:cxn modelId="{C3B11EA3-AE34-4BFC-9D0C-E6A8FE60D5B0}" type="presParOf" srcId="{7EA96989-12B9-484D-B28B-A2D659C7762E}" destId="{AEA661D8-2A39-4BF4-98AA-EBD53F8CD4E6}" srcOrd="1" destOrd="0" presId="urn:microsoft.com/office/officeart/2018/2/layout/IconVerticalSolidList"/>
    <dgm:cxn modelId="{B4D94E4E-5816-451F-A54A-C83A10A562EE}" type="presParOf" srcId="{7EA96989-12B9-484D-B28B-A2D659C7762E}" destId="{5BD01F1F-49F8-4E40-AC47-B0E13E187D54}" srcOrd="2" destOrd="0" presId="urn:microsoft.com/office/officeart/2018/2/layout/IconVerticalSolidList"/>
    <dgm:cxn modelId="{217DA988-F8B8-48F9-94B9-537BB39CCCC7}" type="presParOf" srcId="{7EA96989-12B9-484D-B28B-A2D659C7762E}" destId="{DFA97E39-0DDC-4937-B8BB-8F16CF9163BE}" srcOrd="3" destOrd="0" presId="urn:microsoft.com/office/officeart/2018/2/layout/IconVerticalSolidList"/>
    <dgm:cxn modelId="{767DF147-5E92-4DA4-B7F1-67CB209B5436}" type="presParOf" srcId="{749F1C09-C8A7-4EBE-997B-42EABE3326F8}" destId="{B558A767-9F3F-4374-B8DC-45B64246C20E}" srcOrd="3" destOrd="0" presId="urn:microsoft.com/office/officeart/2018/2/layout/IconVerticalSolidList"/>
    <dgm:cxn modelId="{7E2DFFAF-3695-41D8-9BB1-22794DE70EAE}" type="presParOf" srcId="{749F1C09-C8A7-4EBE-997B-42EABE3326F8}" destId="{3301EA62-C555-47D2-9A07-ADC03113AE32}" srcOrd="4" destOrd="0" presId="urn:microsoft.com/office/officeart/2018/2/layout/IconVerticalSolidList"/>
    <dgm:cxn modelId="{E4EB0E49-5347-4BA1-ABC4-E513E6223452}" type="presParOf" srcId="{3301EA62-C555-47D2-9A07-ADC03113AE32}" destId="{7D3DA051-A8EF-4299-BC6A-FFE2E9B6B668}" srcOrd="0" destOrd="0" presId="urn:microsoft.com/office/officeart/2018/2/layout/IconVerticalSolidList"/>
    <dgm:cxn modelId="{F06737E0-A15E-4837-AFCC-374D24F071CB}" type="presParOf" srcId="{3301EA62-C555-47D2-9A07-ADC03113AE32}" destId="{AD0B8619-43CE-4686-B997-5963DCBA74E2}" srcOrd="1" destOrd="0" presId="urn:microsoft.com/office/officeart/2018/2/layout/IconVerticalSolidList"/>
    <dgm:cxn modelId="{CFC35F80-8421-4D09-B4D7-D17AA992F0C0}" type="presParOf" srcId="{3301EA62-C555-47D2-9A07-ADC03113AE32}" destId="{20D6407E-C4BB-4360-AD82-AF92B4FFC06D}" srcOrd="2" destOrd="0" presId="urn:microsoft.com/office/officeart/2018/2/layout/IconVerticalSolidList"/>
    <dgm:cxn modelId="{37C955B0-8471-446F-A148-484DCB600059}" type="presParOf" srcId="{3301EA62-C555-47D2-9A07-ADC03113AE32}" destId="{3054848D-B2D9-484F-A41A-34F0D7192986}" srcOrd="3" destOrd="0" presId="urn:microsoft.com/office/officeart/2018/2/layout/IconVerticalSolidList"/>
    <dgm:cxn modelId="{AEB4F4ED-1926-407D-91B0-AE17EE282F23}" type="presParOf" srcId="{749F1C09-C8A7-4EBE-997B-42EABE3326F8}" destId="{5AFD0FEC-6825-40A4-9182-67641C987536}" srcOrd="5" destOrd="0" presId="urn:microsoft.com/office/officeart/2018/2/layout/IconVerticalSolidList"/>
    <dgm:cxn modelId="{02D62234-3614-4712-9600-FF977E9DD56D}" type="presParOf" srcId="{749F1C09-C8A7-4EBE-997B-42EABE3326F8}" destId="{F75842B8-1B88-4EE3-B516-0697346D6378}" srcOrd="6" destOrd="0" presId="urn:microsoft.com/office/officeart/2018/2/layout/IconVerticalSolidList"/>
    <dgm:cxn modelId="{BE02FF34-E089-444D-8ED7-854E8A695E8B}" type="presParOf" srcId="{F75842B8-1B88-4EE3-B516-0697346D6378}" destId="{EDF9CEEA-4986-4A33-860B-4028887A160C}" srcOrd="0" destOrd="0" presId="urn:microsoft.com/office/officeart/2018/2/layout/IconVerticalSolidList"/>
    <dgm:cxn modelId="{C6B920D8-2624-4D57-B1D7-B0944EF58CCD}" type="presParOf" srcId="{F75842B8-1B88-4EE3-B516-0697346D6378}" destId="{FEF020F0-DD9F-4349-814B-A49A4E7678F5}" srcOrd="1" destOrd="0" presId="urn:microsoft.com/office/officeart/2018/2/layout/IconVerticalSolidList"/>
    <dgm:cxn modelId="{F0D7D0ED-02AA-46B1-806C-91D96797FCCD}" type="presParOf" srcId="{F75842B8-1B88-4EE3-B516-0697346D6378}" destId="{AA142C86-532C-48BB-BDB5-5AA361FDD24B}" srcOrd="2" destOrd="0" presId="urn:microsoft.com/office/officeart/2018/2/layout/IconVerticalSolidList"/>
    <dgm:cxn modelId="{23BA7DA4-DAEA-4D20-AC14-2DEDA64474DE}" type="presParOf" srcId="{F75842B8-1B88-4EE3-B516-0697346D6378}" destId="{B209632A-8C39-4076-BA8C-7252663E6FE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EA2414-3CC4-465C-83FD-1491156010D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3822121-0A4D-4975-9386-74771427F319}">
      <dgm:prSet/>
      <dgm:spPr/>
      <dgm:t>
        <a:bodyPr/>
        <a:lstStyle/>
        <a:p>
          <a:pPr>
            <a:lnSpc>
              <a:spcPct val="100000"/>
            </a:lnSpc>
          </a:pPr>
          <a:r>
            <a:rPr lang="en-US" dirty="0">
              <a:latin typeface="Century Gothic" panose="020B0502020202020204" pitchFamily="34" charset="0"/>
            </a:rPr>
            <a:t>Approximately 80% of the problems are found in 20% of the modules.</a:t>
          </a:r>
        </a:p>
      </dgm:t>
    </dgm:pt>
    <dgm:pt modelId="{42CF5617-DB28-4FEF-8B3F-A837A24141B7}" type="parTrans" cxnId="{540741A3-90BD-45A0-986C-639E8AF557AF}">
      <dgm:prSet/>
      <dgm:spPr/>
      <dgm:t>
        <a:bodyPr/>
        <a:lstStyle/>
        <a:p>
          <a:endParaRPr lang="en-US"/>
        </a:p>
      </dgm:t>
    </dgm:pt>
    <dgm:pt modelId="{18C78DFD-9F5B-42A1-AC92-69A1C530107E}" type="sibTrans" cxnId="{540741A3-90BD-45A0-986C-639E8AF557AF}">
      <dgm:prSet/>
      <dgm:spPr/>
      <dgm:t>
        <a:bodyPr/>
        <a:lstStyle/>
        <a:p>
          <a:endParaRPr lang="en-US"/>
        </a:p>
      </dgm:t>
    </dgm:pt>
    <dgm:pt modelId="{5C2DFE06-F4FC-4CDB-B8B1-DB3CC15A7257}">
      <dgm:prSet/>
      <dgm:spPr/>
      <dgm:t>
        <a:bodyPr/>
        <a:lstStyle/>
        <a:p>
          <a:pPr>
            <a:lnSpc>
              <a:spcPct val="100000"/>
            </a:lnSpc>
          </a:pPr>
          <a:r>
            <a:rPr lang="en-US" dirty="0">
              <a:latin typeface="Century Gothic" panose="020B0502020202020204" pitchFamily="34" charset="0"/>
            </a:rPr>
            <a:t>By experience, you can identify such risky modules.</a:t>
          </a:r>
        </a:p>
      </dgm:t>
    </dgm:pt>
    <dgm:pt modelId="{C56B1862-28CB-4009-AE0E-D726AE569F18}" type="parTrans" cxnId="{8528C58B-F07B-4939-B168-051449889387}">
      <dgm:prSet/>
      <dgm:spPr/>
      <dgm:t>
        <a:bodyPr/>
        <a:lstStyle/>
        <a:p>
          <a:endParaRPr lang="en-US"/>
        </a:p>
      </dgm:t>
    </dgm:pt>
    <dgm:pt modelId="{5D344F98-5F7F-426C-B6A0-5AB8E3FA03E8}" type="sibTrans" cxnId="{8528C58B-F07B-4939-B168-051449889387}">
      <dgm:prSet/>
      <dgm:spPr/>
      <dgm:t>
        <a:bodyPr/>
        <a:lstStyle/>
        <a:p>
          <a:endParaRPr lang="en-US"/>
        </a:p>
      </dgm:t>
    </dgm:pt>
    <dgm:pt modelId="{BDF511A2-EC21-4491-A729-A356B0370A05}" type="pres">
      <dgm:prSet presAssocID="{94EA2414-3CC4-465C-83FD-1491156010D6}" presName="root" presStyleCnt="0">
        <dgm:presLayoutVars>
          <dgm:dir/>
          <dgm:resizeHandles val="exact"/>
        </dgm:presLayoutVars>
      </dgm:prSet>
      <dgm:spPr/>
    </dgm:pt>
    <dgm:pt modelId="{7D8B65A6-4C22-4774-AE08-449BE8676D4C}" type="pres">
      <dgm:prSet presAssocID="{63822121-0A4D-4975-9386-74771427F319}" presName="compNode" presStyleCnt="0"/>
      <dgm:spPr/>
    </dgm:pt>
    <dgm:pt modelId="{86C2C248-DC33-4241-B09A-DB90BEDCA8E4}" type="pres">
      <dgm:prSet presAssocID="{63822121-0A4D-4975-9386-74771427F319}" presName="bgRect" presStyleLbl="bgShp" presStyleIdx="0" presStyleCnt="2"/>
      <dgm:spPr/>
    </dgm:pt>
    <dgm:pt modelId="{CDD436EE-2884-47EB-B0DF-A8D6BDF7353B}" type="pres">
      <dgm:prSet presAssocID="{63822121-0A4D-4975-9386-74771427F319}" presName="iconRect" presStyleLbl="node1" presStyleIdx="0" presStyleCnt="2" custLinFactNeighborX="-4481" custLinFactNeighborY="-762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 Bulb and Gear"/>
        </a:ext>
      </dgm:extLst>
    </dgm:pt>
    <dgm:pt modelId="{C72504EF-7167-4031-8B31-A290005140DB}" type="pres">
      <dgm:prSet presAssocID="{63822121-0A4D-4975-9386-74771427F319}" presName="spaceRect" presStyleCnt="0"/>
      <dgm:spPr/>
    </dgm:pt>
    <dgm:pt modelId="{45B2CEF1-FCE2-44A1-9CA6-638F8F871082}" type="pres">
      <dgm:prSet presAssocID="{63822121-0A4D-4975-9386-74771427F319}" presName="parTx" presStyleLbl="revTx" presStyleIdx="0" presStyleCnt="2">
        <dgm:presLayoutVars>
          <dgm:chMax val="0"/>
          <dgm:chPref val="0"/>
        </dgm:presLayoutVars>
      </dgm:prSet>
      <dgm:spPr/>
    </dgm:pt>
    <dgm:pt modelId="{164BBA6A-CE91-46F4-9712-17420F3B98E1}" type="pres">
      <dgm:prSet presAssocID="{18C78DFD-9F5B-42A1-AC92-69A1C530107E}" presName="sibTrans" presStyleCnt="0"/>
      <dgm:spPr/>
    </dgm:pt>
    <dgm:pt modelId="{838D3714-C330-4D75-A6A6-5589DE0E5CBA}" type="pres">
      <dgm:prSet presAssocID="{5C2DFE06-F4FC-4CDB-B8B1-DB3CC15A7257}" presName="compNode" presStyleCnt="0"/>
      <dgm:spPr/>
    </dgm:pt>
    <dgm:pt modelId="{93F9490F-0115-4BB3-BBF4-01BCE50ABF4B}" type="pres">
      <dgm:prSet presAssocID="{5C2DFE06-F4FC-4CDB-B8B1-DB3CC15A7257}" presName="bgRect" presStyleLbl="bgShp" presStyleIdx="1" presStyleCnt="2"/>
      <dgm:spPr/>
    </dgm:pt>
    <dgm:pt modelId="{C8988E3C-738B-4805-A9CA-33ED8DAA86F1}" type="pres">
      <dgm:prSet presAssocID="{5C2DFE06-F4FC-4CDB-B8B1-DB3CC15A725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hoolhouse"/>
        </a:ext>
      </dgm:extLst>
    </dgm:pt>
    <dgm:pt modelId="{054859CC-35B4-4EE1-9C0B-4338E2B882DB}" type="pres">
      <dgm:prSet presAssocID="{5C2DFE06-F4FC-4CDB-B8B1-DB3CC15A7257}" presName="spaceRect" presStyleCnt="0"/>
      <dgm:spPr/>
    </dgm:pt>
    <dgm:pt modelId="{562F10D9-D9E1-4524-9A44-E6014F91BC84}" type="pres">
      <dgm:prSet presAssocID="{5C2DFE06-F4FC-4CDB-B8B1-DB3CC15A7257}" presName="parTx" presStyleLbl="revTx" presStyleIdx="1" presStyleCnt="2">
        <dgm:presLayoutVars>
          <dgm:chMax val="0"/>
          <dgm:chPref val="0"/>
        </dgm:presLayoutVars>
      </dgm:prSet>
      <dgm:spPr/>
    </dgm:pt>
  </dgm:ptLst>
  <dgm:cxnLst>
    <dgm:cxn modelId="{C2375F0B-9535-4F8C-B4D6-F6F6B5BC3101}" type="presOf" srcId="{63822121-0A4D-4975-9386-74771427F319}" destId="{45B2CEF1-FCE2-44A1-9CA6-638F8F871082}" srcOrd="0" destOrd="0" presId="urn:microsoft.com/office/officeart/2018/2/layout/IconVerticalSolidList"/>
    <dgm:cxn modelId="{AA134D5B-AFA6-47A2-B937-EBCA2FA6C2AF}" type="presOf" srcId="{5C2DFE06-F4FC-4CDB-B8B1-DB3CC15A7257}" destId="{562F10D9-D9E1-4524-9A44-E6014F91BC84}" srcOrd="0" destOrd="0" presId="urn:microsoft.com/office/officeart/2018/2/layout/IconVerticalSolidList"/>
    <dgm:cxn modelId="{8528C58B-F07B-4939-B168-051449889387}" srcId="{94EA2414-3CC4-465C-83FD-1491156010D6}" destId="{5C2DFE06-F4FC-4CDB-B8B1-DB3CC15A7257}" srcOrd="1" destOrd="0" parTransId="{C56B1862-28CB-4009-AE0E-D726AE569F18}" sibTransId="{5D344F98-5F7F-426C-B6A0-5AB8E3FA03E8}"/>
    <dgm:cxn modelId="{540741A3-90BD-45A0-986C-639E8AF557AF}" srcId="{94EA2414-3CC4-465C-83FD-1491156010D6}" destId="{63822121-0A4D-4975-9386-74771427F319}" srcOrd="0" destOrd="0" parTransId="{42CF5617-DB28-4FEF-8B3F-A837A24141B7}" sibTransId="{18C78DFD-9F5B-42A1-AC92-69A1C530107E}"/>
    <dgm:cxn modelId="{7B5A2EA7-F224-47FE-BBEF-4C71C7494066}" type="presOf" srcId="{94EA2414-3CC4-465C-83FD-1491156010D6}" destId="{BDF511A2-EC21-4491-A729-A356B0370A05}" srcOrd="0" destOrd="0" presId="urn:microsoft.com/office/officeart/2018/2/layout/IconVerticalSolidList"/>
    <dgm:cxn modelId="{C8DFEBBF-6D3C-4F82-8B1B-F8C37204E72F}" type="presParOf" srcId="{BDF511A2-EC21-4491-A729-A356B0370A05}" destId="{7D8B65A6-4C22-4774-AE08-449BE8676D4C}" srcOrd="0" destOrd="0" presId="urn:microsoft.com/office/officeart/2018/2/layout/IconVerticalSolidList"/>
    <dgm:cxn modelId="{1A34020B-4CD5-43AE-8BC0-735BAD402CB8}" type="presParOf" srcId="{7D8B65A6-4C22-4774-AE08-449BE8676D4C}" destId="{86C2C248-DC33-4241-B09A-DB90BEDCA8E4}" srcOrd="0" destOrd="0" presId="urn:microsoft.com/office/officeart/2018/2/layout/IconVerticalSolidList"/>
    <dgm:cxn modelId="{5854C9EE-265D-4D24-9F4C-642ECF8B70E0}" type="presParOf" srcId="{7D8B65A6-4C22-4774-AE08-449BE8676D4C}" destId="{CDD436EE-2884-47EB-B0DF-A8D6BDF7353B}" srcOrd="1" destOrd="0" presId="urn:microsoft.com/office/officeart/2018/2/layout/IconVerticalSolidList"/>
    <dgm:cxn modelId="{D54D9203-F114-4450-941E-207F17377D07}" type="presParOf" srcId="{7D8B65A6-4C22-4774-AE08-449BE8676D4C}" destId="{C72504EF-7167-4031-8B31-A290005140DB}" srcOrd="2" destOrd="0" presId="urn:microsoft.com/office/officeart/2018/2/layout/IconVerticalSolidList"/>
    <dgm:cxn modelId="{1A479140-EB24-49DA-9A8C-D84D7B52ECD2}" type="presParOf" srcId="{7D8B65A6-4C22-4774-AE08-449BE8676D4C}" destId="{45B2CEF1-FCE2-44A1-9CA6-638F8F871082}" srcOrd="3" destOrd="0" presId="urn:microsoft.com/office/officeart/2018/2/layout/IconVerticalSolidList"/>
    <dgm:cxn modelId="{DD79B184-575E-4292-A6EE-407FA46AD558}" type="presParOf" srcId="{BDF511A2-EC21-4491-A729-A356B0370A05}" destId="{164BBA6A-CE91-46F4-9712-17420F3B98E1}" srcOrd="1" destOrd="0" presId="urn:microsoft.com/office/officeart/2018/2/layout/IconVerticalSolidList"/>
    <dgm:cxn modelId="{35A478DA-57A7-4299-9695-1E270A237982}" type="presParOf" srcId="{BDF511A2-EC21-4491-A729-A356B0370A05}" destId="{838D3714-C330-4D75-A6A6-5589DE0E5CBA}" srcOrd="2" destOrd="0" presId="urn:microsoft.com/office/officeart/2018/2/layout/IconVerticalSolidList"/>
    <dgm:cxn modelId="{BCE153F8-9AD4-4606-8242-C5806F483309}" type="presParOf" srcId="{838D3714-C330-4D75-A6A6-5589DE0E5CBA}" destId="{93F9490F-0115-4BB3-BBF4-01BCE50ABF4B}" srcOrd="0" destOrd="0" presId="urn:microsoft.com/office/officeart/2018/2/layout/IconVerticalSolidList"/>
    <dgm:cxn modelId="{BDDA0D77-89AB-45FC-B363-26D83D636A3E}" type="presParOf" srcId="{838D3714-C330-4D75-A6A6-5589DE0E5CBA}" destId="{C8988E3C-738B-4805-A9CA-33ED8DAA86F1}" srcOrd="1" destOrd="0" presId="urn:microsoft.com/office/officeart/2018/2/layout/IconVerticalSolidList"/>
    <dgm:cxn modelId="{CB767743-FFE8-441C-AD8E-0542DD0C57B3}" type="presParOf" srcId="{838D3714-C330-4D75-A6A6-5589DE0E5CBA}" destId="{054859CC-35B4-4EE1-9C0B-4338E2B882DB}" srcOrd="2" destOrd="0" presId="urn:microsoft.com/office/officeart/2018/2/layout/IconVerticalSolidList"/>
    <dgm:cxn modelId="{6E72FFA2-7B9A-4108-A4A0-EC5E87A613CF}" type="presParOf" srcId="{838D3714-C330-4D75-A6A6-5589DE0E5CBA}" destId="{562F10D9-D9E1-4524-9A44-E6014F91BC8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2A034D-D6A3-4E32-8623-89F1FC8F405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0FA951D-F47E-4AAF-AA69-29A3A4D018B8}">
      <dgm:prSet/>
      <dgm:spPr/>
      <dgm:t>
        <a:bodyPr/>
        <a:lstStyle/>
        <a:p>
          <a:pPr>
            <a:lnSpc>
              <a:spcPct val="100000"/>
            </a:lnSpc>
          </a:pPr>
          <a:r>
            <a:rPr lang="en-US" b="0" i="0" dirty="0">
              <a:latin typeface="Century Gothic" panose="020B0502020202020204" pitchFamily="34" charset="0"/>
            </a:rPr>
            <a:t>Repetitive use of the same pesticide mix to eradicate insects during farming will over time lead to the insects developing resistance to the pesticide Thereby ineffective of pesticides on insects.</a:t>
          </a:r>
          <a:endParaRPr lang="en-US" dirty="0">
            <a:latin typeface="Century Gothic" panose="020B0502020202020204" pitchFamily="34" charset="0"/>
          </a:endParaRPr>
        </a:p>
      </dgm:t>
    </dgm:pt>
    <dgm:pt modelId="{CE12896B-2EFE-4D68-9034-FF277AA5C36C}" type="parTrans" cxnId="{B6D2B1F2-97E6-4B41-8770-E073734CB6B0}">
      <dgm:prSet/>
      <dgm:spPr/>
      <dgm:t>
        <a:bodyPr/>
        <a:lstStyle/>
        <a:p>
          <a:endParaRPr lang="en-US"/>
        </a:p>
      </dgm:t>
    </dgm:pt>
    <dgm:pt modelId="{4B219C32-2DBD-40D4-A253-8DE475F1DE1D}" type="sibTrans" cxnId="{B6D2B1F2-97E6-4B41-8770-E073734CB6B0}">
      <dgm:prSet/>
      <dgm:spPr/>
      <dgm:t>
        <a:bodyPr/>
        <a:lstStyle/>
        <a:p>
          <a:endParaRPr lang="en-US"/>
        </a:p>
      </dgm:t>
    </dgm:pt>
    <dgm:pt modelId="{7A019448-DA46-4C16-8356-12FFABF72564}">
      <dgm:prSet/>
      <dgm:spPr/>
      <dgm:t>
        <a:bodyPr/>
        <a:lstStyle/>
        <a:p>
          <a:pPr>
            <a:lnSpc>
              <a:spcPct val="100000"/>
            </a:lnSpc>
          </a:pPr>
          <a:r>
            <a:rPr lang="en-US" b="0" i="0" dirty="0">
              <a:latin typeface="Century Gothic" panose="020B0502020202020204" pitchFamily="34" charset="0"/>
            </a:rPr>
            <a:t>In software testing, If the same set of repetitive tests are conducted, the method will be useless for discovering new defects.</a:t>
          </a:r>
          <a:endParaRPr lang="en-US" dirty="0">
            <a:latin typeface="Century Gothic" panose="020B0502020202020204" pitchFamily="34" charset="0"/>
          </a:endParaRPr>
        </a:p>
      </dgm:t>
    </dgm:pt>
    <dgm:pt modelId="{695C5C99-C4C7-4040-85A7-1F705ED25876}" type="parTrans" cxnId="{8DDEEECE-1C4A-4E3A-A54D-67793E687ABE}">
      <dgm:prSet/>
      <dgm:spPr/>
      <dgm:t>
        <a:bodyPr/>
        <a:lstStyle/>
        <a:p>
          <a:endParaRPr lang="en-US"/>
        </a:p>
      </dgm:t>
    </dgm:pt>
    <dgm:pt modelId="{5BA40881-300D-410F-81AA-7DB985F60ECD}" type="sibTrans" cxnId="{8DDEEECE-1C4A-4E3A-A54D-67793E687ABE}">
      <dgm:prSet/>
      <dgm:spPr/>
      <dgm:t>
        <a:bodyPr/>
        <a:lstStyle/>
        <a:p>
          <a:endParaRPr lang="en-US"/>
        </a:p>
      </dgm:t>
    </dgm:pt>
    <dgm:pt modelId="{03AE0FF6-3C29-4B5A-BEE5-42CFF53C0457}" type="pres">
      <dgm:prSet presAssocID="{9A2A034D-D6A3-4E32-8623-89F1FC8F4057}" presName="root" presStyleCnt="0">
        <dgm:presLayoutVars>
          <dgm:dir/>
          <dgm:resizeHandles val="exact"/>
        </dgm:presLayoutVars>
      </dgm:prSet>
      <dgm:spPr/>
    </dgm:pt>
    <dgm:pt modelId="{C705BDE4-3F3B-4F8B-8175-6A8B5CD85323}" type="pres">
      <dgm:prSet presAssocID="{90FA951D-F47E-4AAF-AA69-29A3A4D018B8}" presName="compNode" presStyleCnt="0"/>
      <dgm:spPr/>
    </dgm:pt>
    <dgm:pt modelId="{AD9F8F02-F7E5-4A2D-A0FD-EAE06F074A79}" type="pres">
      <dgm:prSet presAssocID="{90FA951D-F47E-4AAF-AA69-29A3A4D018B8}" presName="bgRect" presStyleLbl="bgShp" presStyleIdx="0" presStyleCnt="2"/>
      <dgm:spPr/>
    </dgm:pt>
    <dgm:pt modelId="{99BFBDAE-2DBF-4CB1-B935-FC6DAA940F02}" type="pres">
      <dgm:prSet presAssocID="{90FA951D-F47E-4AAF-AA69-29A3A4D018B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g spray"/>
        </a:ext>
      </dgm:extLst>
    </dgm:pt>
    <dgm:pt modelId="{C06A258A-2393-4975-843A-3B42D439861A}" type="pres">
      <dgm:prSet presAssocID="{90FA951D-F47E-4AAF-AA69-29A3A4D018B8}" presName="spaceRect" presStyleCnt="0"/>
      <dgm:spPr/>
    </dgm:pt>
    <dgm:pt modelId="{AEAE43E5-C595-4397-B547-7A853B5FAE7D}" type="pres">
      <dgm:prSet presAssocID="{90FA951D-F47E-4AAF-AA69-29A3A4D018B8}" presName="parTx" presStyleLbl="revTx" presStyleIdx="0" presStyleCnt="2">
        <dgm:presLayoutVars>
          <dgm:chMax val="0"/>
          <dgm:chPref val="0"/>
        </dgm:presLayoutVars>
      </dgm:prSet>
      <dgm:spPr/>
    </dgm:pt>
    <dgm:pt modelId="{1819360D-1990-472B-8205-BB61A8CC70F3}" type="pres">
      <dgm:prSet presAssocID="{4B219C32-2DBD-40D4-A253-8DE475F1DE1D}" presName="sibTrans" presStyleCnt="0"/>
      <dgm:spPr/>
    </dgm:pt>
    <dgm:pt modelId="{2DF8481F-731F-42DA-AE2E-6ED680CF6F29}" type="pres">
      <dgm:prSet presAssocID="{7A019448-DA46-4C16-8356-12FFABF72564}" presName="compNode" presStyleCnt="0"/>
      <dgm:spPr/>
    </dgm:pt>
    <dgm:pt modelId="{7BB78E1B-EA69-40D0-9861-7F1D07E6FEE2}" type="pres">
      <dgm:prSet presAssocID="{7A019448-DA46-4C16-8356-12FFABF72564}" presName="bgRect" presStyleLbl="bgShp" presStyleIdx="1" presStyleCnt="2"/>
      <dgm:spPr/>
    </dgm:pt>
    <dgm:pt modelId="{6A57DA9D-7480-4BF0-8249-A7FAAFDB3D6F}" type="pres">
      <dgm:prSet presAssocID="{7A019448-DA46-4C16-8356-12FFABF7256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orkflow"/>
        </a:ext>
      </dgm:extLst>
    </dgm:pt>
    <dgm:pt modelId="{EC007345-1B1B-4442-BFFF-B1E2684FF1FA}" type="pres">
      <dgm:prSet presAssocID="{7A019448-DA46-4C16-8356-12FFABF72564}" presName="spaceRect" presStyleCnt="0"/>
      <dgm:spPr/>
    </dgm:pt>
    <dgm:pt modelId="{97C27A83-F6EE-4852-9BAC-205BA03D511B}" type="pres">
      <dgm:prSet presAssocID="{7A019448-DA46-4C16-8356-12FFABF72564}" presName="parTx" presStyleLbl="revTx" presStyleIdx="1" presStyleCnt="2">
        <dgm:presLayoutVars>
          <dgm:chMax val="0"/>
          <dgm:chPref val="0"/>
        </dgm:presLayoutVars>
      </dgm:prSet>
      <dgm:spPr/>
    </dgm:pt>
  </dgm:ptLst>
  <dgm:cxnLst>
    <dgm:cxn modelId="{E6C15015-ABDA-426C-9B94-008702AB458B}" type="presOf" srcId="{7A019448-DA46-4C16-8356-12FFABF72564}" destId="{97C27A83-F6EE-4852-9BAC-205BA03D511B}" srcOrd="0" destOrd="0" presId="urn:microsoft.com/office/officeart/2018/2/layout/IconVerticalSolidList"/>
    <dgm:cxn modelId="{B2C1525D-494F-4AFA-875B-E33503134A90}" type="presOf" srcId="{90FA951D-F47E-4AAF-AA69-29A3A4D018B8}" destId="{AEAE43E5-C595-4397-B547-7A853B5FAE7D}" srcOrd="0" destOrd="0" presId="urn:microsoft.com/office/officeart/2018/2/layout/IconVerticalSolidList"/>
    <dgm:cxn modelId="{1E98628D-2FF1-4118-87E3-2D6C98D2A522}" type="presOf" srcId="{9A2A034D-D6A3-4E32-8623-89F1FC8F4057}" destId="{03AE0FF6-3C29-4B5A-BEE5-42CFF53C0457}" srcOrd="0" destOrd="0" presId="urn:microsoft.com/office/officeart/2018/2/layout/IconVerticalSolidList"/>
    <dgm:cxn modelId="{8DDEEECE-1C4A-4E3A-A54D-67793E687ABE}" srcId="{9A2A034D-D6A3-4E32-8623-89F1FC8F4057}" destId="{7A019448-DA46-4C16-8356-12FFABF72564}" srcOrd="1" destOrd="0" parTransId="{695C5C99-C4C7-4040-85A7-1F705ED25876}" sibTransId="{5BA40881-300D-410F-81AA-7DB985F60ECD}"/>
    <dgm:cxn modelId="{B6D2B1F2-97E6-4B41-8770-E073734CB6B0}" srcId="{9A2A034D-D6A3-4E32-8623-89F1FC8F4057}" destId="{90FA951D-F47E-4AAF-AA69-29A3A4D018B8}" srcOrd="0" destOrd="0" parTransId="{CE12896B-2EFE-4D68-9034-FF277AA5C36C}" sibTransId="{4B219C32-2DBD-40D4-A253-8DE475F1DE1D}"/>
    <dgm:cxn modelId="{6C8C4B9A-2335-42F2-A93F-537BC15810B5}" type="presParOf" srcId="{03AE0FF6-3C29-4B5A-BEE5-42CFF53C0457}" destId="{C705BDE4-3F3B-4F8B-8175-6A8B5CD85323}" srcOrd="0" destOrd="0" presId="urn:microsoft.com/office/officeart/2018/2/layout/IconVerticalSolidList"/>
    <dgm:cxn modelId="{63CA6197-DF71-4BEE-8CEF-F5C4FA4870C5}" type="presParOf" srcId="{C705BDE4-3F3B-4F8B-8175-6A8B5CD85323}" destId="{AD9F8F02-F7E5-4A2D-A0FD-EAE06F074A79}" srcOrd="0" destOrd="0" presId="urn:microsoft.com/office/officeart/2018/2/layout/IconVerticalSolidList"/>
    <dgm:cxn modelId="{25494E21-B037-41A6-BFB9-F7C4AC7A741F}" type="presParOf" srcId="{C705BDE4-3F3B-4F8B-8175-6A8B5CD85323}" destId="{99BFBDAE-2DBF-4CB1-B935-FC6DAA940F02}" srcOrd="1" destOrd="0" presId="urn:microsoft.com/office/officeart/2018/2/layout/IconVerticalSolidList"/>
    <dgm:cxn modelId="{30EEA6BD-AD92-4FAC-9FCF-AEBFEDDA700F}" type="presParOf" srcId="{C705BDE4-3F3B-4F8B-8175-6A8B5CD85323}" destId="{C06A258A-2393-4975-843A-3B42D439861A}" srcOrd="2" destOrd="0" presId="urn:microsoft.com/office/officeart/2018/2/layout/IconVerticalSolidList"/>
    <dgm:cxn modelId="{8A6AFC4F-212B-4F75-8F24-A37A6869951F}" type="presParOf" srcId="{C705BDE4-3F3B-4F8B-8175-6A8B5CD85323}" destId="{AEAE43E5-C595-4397-B547-7A853B5FAE7D}" srcOrd="3" destOrd="0" presId="urn:microsoft.com/office/officeart/2018/2/layout/IconVerticalSolidList"/>
    <dgm:cxn modelId="{95737113-FEDD-4DE7-9EC8-6ED5538E7D1F}" type="presParOf" srcId="{03AE0FF6-3C29-4B5A-BEE5-42CFF53C0457}" destId="{1819360D-1990-472B-8205-BB61A8CC70F3}" srcOrd="1" destOrd="0" presId="urn:microsoft.com/office/officeart/2018/2/layout/IconVerticalSolidList"/>
    <dgm:cxn modelId="{75A548D4-C41F-4A21-8258-D4548663FE85}" type="presParOf" srcId="{03AE0FF6-3C29-4B5A-BEE5-42CFF53C0457}" destId="{2DF8481F-731F-42DA-AE2E-6ED680CF6F29}" srcOrd="2" destOrd="0" presId="urn:microsoft.com/office/officeart/2018/2/layout/IconVerticalSolidList"/>
    <dgm:cxn modelId="{9AEE6808-1D02-459B-9888-7D14E5E59264}" type="presParOf" srcId="{2DF8481F-731F-42DA-AE2E-6ED680CF6F29}" destId="{7BB78E1B-EA69-40D0-9861-7F1D07E6FEE2}" srcOrd="0" destOrd="0" presId="urn:microsoft.com/office/officeart/2018/2/layout/IconVerticalSolidList"/>
    <dgm:cxn modelId="{DFEDD2F0-5DDE-462E-823F-AF2A1B7A23DC}" type="presParOf" srcId="{2DF8481F-731F-42DA-AE2E-6ED680CF6F29}" destId="{6A57DA9D-7480-4BF0-8249-A7FAAFDB3D6F}" srcOrd="1" destOrd="0" presId="urn:microsoft.com/office/officeart/2018/2/layout/IconVerticalSolidList"/>
    <dgm:cxn modelId="{BC949ED5-5B86-4107-A55F-1FD2536F5D5D}" type="presParOf" srcId="{2DF8481F-731F-42DA-AE2E-6ED680CF6F29}" destId="{EC007345-1B1B-4442-BFFF-B1E2684FF1FA}" srcOrd="2" destOrd="0" presId="urn:microsoft.com/office/officeart/2018/2/layout/IconVerticalSolidList"/>
    <dgm:cxn modelId="{3F0258F2-0096-408E-A29A-E8AF97A05F05}" type="presParOf" srcId="{2DF8481F-731F-42DA-AE2E-6ED680CF6F29}" destId="{97C27A83-F6EE-4852-9BAC-205BA03D511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2A034D-D6A3-4E32-8623-89F1FC8F405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0FA951D-F47E-4AAF-AA69-29A3A4D018B8}">
      <dgm:prSet/>
      <dgm:spPr/>
      <dgm:t>
        <a:bodyPr/>
        <a:lstStyle/>
        <a:p>
          <a:pPr>
            <a:lnSpc>
              <a:spcPct val="100000"/>
            </a:lnSpc>
          </a:pPr>
          <a:r>
            <a:rPr lang="en-US" dirty="0">
              <a:solidFill>
                <a:schemeClr val="tx1"/>
              </a:solidFill>
              <a:latin typeface="Century Gothic" panose="020B0502020202020204" pitchFamily="34" charset="0"/>
            </a:rPr>
            <a:t>Testing talks about the presence of defects and doesn’t talk about the absence of defects. </a:t>
          </a:r>
          <a:endParaRPr lang="en-US" dirty="0"/>
        </a:p>
      </dgm:t>
    </dgm:pt>
    <dgm:pt modelId="{CE12896B-2EFE-4D68-9034-FF277AA5C36C}" type="parTrans" cxnId="{B6D2B1F2-97E6-4B41-8770-E073734CB6B0}">
      <dgm:prSet/>
      <dgm:spPr/>
      <dgm:t>
        <a:bodyPr/>
        <a:lstStyle/>
        <a:p>
          <a:endParaRPr lang="en-US"/>
        </a:p>
      </dgm:t>
    </dgm:pt>
    <dgm:pt modelId="{4B219C32-2DBD-40D4-A253-8DE475F1DE1D}" type="sibTrans" cxnId="{B6D2B1F2-97E6-4B41-8770-E073734CB6B0}">
      <dgm:prSet/>
      <dgm:spPr/>
      <dgm:t>
        <a:bodyPr/>
        <a:lstStyle/>
        <a:p>
          <a:endParaRPr lang="en-US"/>
        </a:p>
      </dgm:t>
    </dgm:pt>
    <dgm:pt modelId="{7A019448-DA46-4C16-8356-12FFABF72564}">
      <dgm:prSet/>
      <dgm:spPr/>
      <dgm:t>
        <a:bodyPr/>
        <a:lstStyle/>
        <a:p>
          <a:pPr>
            <a:lnSpc>
              <a:spcPct val="100000"/>
            </a:lnSpc>
          </a:pPr>
          <a:r>
            <a:rPr lang="en-US" dirty="0">
              <a:solidFill>
                <a:schemeClr val="tx1"/>
              </a:solidFill>
              <a:latin typeface="Century Gothic" panose="020B0502020202020204" pitchFamily="34" charset="0"/>
            </a:rPr>
            <a:t>Software Testing reduces the probability of undiscovered defects remaining in the software but even if no defects are found, it is not a proof of correctness.</a:t>
          </a:r>
          <a:endParaRPr lang="en-US" dirty="0"/>
        </a:p>
      </dgm:t>
    </dgm:pt>
    <dgm:pt modelId="{695C5C99-C4C7-4040-85A7-1F705ED25876}" type="parTrans" cxnId="{8DDEEECE-1C4A-4E3A-A54D-67793E687ABE}">
      <dgm:prSet/>
      <dgm:spPr/>
      <dgm:t>
        <a:bodyPr/>
        <a:lstStyle/>
        <a:p>
          <a:endParaRPr lang="en-US"/>
        </a:p>
      </dgm:t>
    </dgm:pt>
    <dgm:pt modelId="{5BA40881-300D-410F-81AA-7DB985F60ECD}" type="sibTrans" cxnId="{8DDEEECE-1C4A-4E3A-A54D-67793E687ABE}">
      <dgm:prSet/>
      <dgm:spPr/>
      <dgm:t>
        <a:bodyPr/>
        <a:lstStyle/>
        <a:p>
          <a:endParaRPr lang="en-US"/>
        </a:p>
      </dgm:t>
    </dgm:pt>
    <dgm:pt modelId="{03AE0FF6-3C29-4B5A-BEE5-42CFF53C0457}" type="pres">
      <dgm:prSet presAssocID="{9A2A034D-D6A3-4E32-8623-89F1FC8F4057}" presName="root" presStyleCnt="0">
        <dgm:presLayoutVars>
          <dgm:dir/>
          <dgm:resizeHandles val="exact"/>
        </dgm:presLayoutVars>
      </dgm:prSet>
      <dgm:spPr/>
    </dgm:pt>
    <dgm:pt modelId="{C705BDE4-3F3B-4F8B-8175-6A8B5CD85323}" type="pres">
      <dgm:prSet presAssocID="{90FA951D-F47E-4AAF-AA69-29A3A4D018B8}" presName="compNode" presStyleCnt="0"/>
      <dgm:spPr/>
    </dgm:pt>
    <dgm:pt modelId="{AD9F8F02-F7E5-4A2D-A0FD-EAE06F074A79}" type="pres">
      <dgm:prSet presAssocID="{90FA951D-F47E-4AAF-AA69-29A3A4D018B8}" presName="bgRect" presStyleLbl="bgShp" presStyleIdx="0" presStyleCnt="2"/>
      <dgm:spPr/>
    </dgm:pt>
    <dgm:pt modelId="{99BFBDAE-2DBF-4CB1-B935-FC6DAA940F02}" type="pres">
      <dgm:prSet presAssocID="{90FA951D-F47E-4AAF-AA69-29A3A4D018B8}"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C06A258A-2393-4975-843A-3B42D439861A}" type="pres">
      <dgm:prSet presAssocID="{90FA951D-F47E-4AAF-AA69-29A3A4D018B8}" presName="spaceRect" presStyleCnt="0"/>
      <dgm:spPr/>
    </dgm:pt>
    <dgm:pt modelId="{AEAE43E5-C595-4397-B547-7A853B5FAE7D}" type="pres">
      <dgm:prSet presAssocID="{90FA951D-F47E-4AAF-AA69-29A3A4D018B8}" presName="parTx" presStyleLbl="revTx" presStyleIdx="0" presStyleCnt="2">
        <dgm:presLayoutVars>
          <dgm:chMax val="0"/>
          <dgm:chPref val="0"/>
        </dgm:presLayoutVars>
      </dgm:prSet>
      <dgm:spPr/>
    </dgm:pt>
    <dgm:pt modelId="{1819360D-1990-472B-8205-BB61A8CC70F3}" type="pres">
      <dgm:prSet presAssocID="{4B219C32-2DBD-40D4-A253-8DE475F1DE1D}" presName="sibTrans" presStyleCnt="0"/>
      <dgm:spPr/>
    </dgm:pt>
    <dgm:pt modelId="{2DF8481F-731F-42DA-AE2E-6ED680CF6F29}" type="pres">
      <dgm:prSet presAssocID="{7A019448-DA46-4C16-8356-12FFABF72564}" presName="compNode" presStyleCnt="0"/>
      <dgm:spPr/>
    </dgm:pt>
    <dgm:pt modelId="{7BB78E1B-EA69-40D0-9861-7F1D07E6FEE2}" type="pres">
      <dgm:prSet presAssocID="{7A019448-DA46-4C16-8356-12FFABF72564}" presName="bgRect" presStyleLbl="bgShp" presStyleIdx="1" presStyleCnt="2"/>
      <dgm:spPr/>
    </dgm:pt>
    <dgm:pt modelId="{6A57DA9D-7480-4BF0-8249-A7FAAFDB3D6F}" type="pres">
      <dgm:prSet presAssocID="{7A019448-DA46-4C16-8356-12FFABF7256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orkflow"/>
        </a:ext>
      </dgm:extLst>
    </dgm:pt>
    <dgm:pt modelId="{EC007345-1B1B-4442-BFFF-B1E2684FF1FA}" type="pres">
      <dgm:prSet presAssocID="{7A019448-DA46-4C16-8356-12FFABF72564}" presName="spaceRect" presStyleCnt="0"/>
      <dgm:spPr/>
    </dgm:pt>
    <dgm:pt modelId="{97C27A83-F6EE-4852-9BAC-205BA03D511B}" type="pres">
      <dgm:prSet presAssocID="{7A019448-DA46-4C16-8356-12FFABF72564}" presName="parTx" presStyleLbl="revTx" presStyleIdx="1" presStyleCnt="2">
        <dgm:presLayoutVars>
          <dgm:chMax val="0"/>
          <dgm:chPref val="0"/>
        </dgm:presLayoutVars>
      </dgm:prSet>
      <dgm:spPr/>
    </dgm:pt>
  </dgm:ptLst>
  <dgm:cxnLst>
    <dgm:cxn modelId="{E6C15015-ABDA-426C-9B94-008702AB458B}" type="presOf" srcId="{7A019448-DA46-4C16-8356-12FFABF72564}" destId="{97C27A83-F6EE-4852-9BAC-205BA03D511B}" srcOrd="0" destOrd="0" presId="urn:microsoft.com/office/officeart/2018/2/layout/IconVerticalSolidList"/>
    <dgm:cxn modelId="{B2C1525D-494F-4AFA-875B-E33503134A90}" type="presOf" srcId="{90FA951D-F47E-4AAF-AA69-29A3A4D018B8}" destId="{AEAE43E5-C595-4397-B547-7A853B5FAE7D}" srcOrd="0" destOrd="0" presId="urn:microsoft.com/office/officeart/2018/2/layout/IconVerticalSolidList"/>
    <dgm:cxn modelId="{1E98628D-2FF1-4118-87E3-2D6C98D2A522}" type="presOf" srcId="{9A2A034D-D6A3-4E32-8623-89F1FC8F4057}" destId="{03AE0FF6-3C29-4B5A-BEE5-42CFF53C0457}" srcOrd="0" destOrd="0" presId="urn:microsoft.com/office/officeart/2018/2/layout/IconVerticalSolidList"/>
    <dgm:cxn modelId="{8DDEEECE-1C4A-4E3A-A54D-67793E687ABE}" srcId="{9A2A034D-D6A3-4E32-8623-89F1FC8F4057}" destId="{7A019448-DA46-4C16-8356-12FFABF72564}" srcOrd="1" destOrd="0" parTransId="{695C5C99-C4C7-4040-85A7-1F705ED25876}" sibTransId="{5BA40881-300D-410F-81AA-7DB985F60ECD}"/>
    <dgm:cxn modelId="{B6D2B1F2-97E6-4B41-8770-E073734CB6B0}" srcId="{9A2A034D-D6A3-4E32-8623-89F1FC8F4057}" destId="{90FA951D-F47E-4AAF-AA69-29A3A4D018B8}" srcOrd="0" destOrd="0" parTransId="{CE12896B-2EFE-4D68-9034-FF277AA5C36C}" sibTransId="{4B219C32-2DBD-40D4-A253-8DE475F1DE1D}"/>
    <dgm:cxn modelId="{6C8C4B9A-2335-42F2-A93F-537BC15810B5}" type="presParOf" srcId="{03AE0FF6-3C29-4B5A-BEE5-42CFF53C0457}" destId="{C705BDE4-3F3B-4F8B-8175-6A8B5CD85323}" srcOrd="0" destOrd="0" presId="urn:microsoft.com/office/officeart/2018/2/layout/IconVerticalSolidList"/>
    <dgm:cxn modelId="{63CA6197-DF71-4BEE-8CEF-F5C4FA4870C5}" type="presParOf" srcId="{C705BDE4-3F3B-4F8B-8175-6A8B5CD85323}" destId="{AD9F8F02-F7E5-4A2D-A0FD-EAE06F074A79}" srcOrd="0" destOrd="0" presId="urn:microsoft.com/office/officeart/2018/2/layout/IconVerticalSolidList"/>
    <dgm:cxn modelId="{25494E21-B037-41A6-BFB9-F7C4AC7A741F}" type="presParOf" srcId="{C705BDE4-3F3B-4F8B-8175-6A8B5CD85323}" destId="{99BFBDAE-2DBF-4CB1-B935-FC6DAA940F02}" srcOrd="1" destOrd="0" presId="urn:microsoft.com/office/officeart/2018/2/layout/IconVerticalSolidList"/>
    <dgm:cxn modelId="{30EEA6BD-AD92-4FAC-9FCF-AEBFEDDA700F}" type="presParOf" srcId="{C705BDE4-3F3B-4F8B-8175-6A8B5CD85323}" destId="{C06A258A-2393-4975-843A-3B42D439861A}" srcOrd="2" destOrd="0" presId="urn:microsoft.com/office/officeart/2018/2/layout/IconVerticalSolidList"/>
    <dgm:cxn modelId="{8A6AFC4F-212B-4F75-8F24-A37A6869951F}" type="presParOf" srcId="{C705BDE4-3F3B-4F8B-8175-6A8B5CD85323}" destId="{AEAE43E5-C595-4397-B547-7A853B5FAE7D}" srcOrd="3" destOrd="0" presId="urn:microsoft.com/office/officeart/2018/2/layout/IconVerticalSolidList"/>
    <dgm:cxn modelId="{95737113-FEDD-4DE7-9EC8-6ED5538E7D1F}" type="presParOf" srcId="{03AE0FF6-3C29-4B5A-BEE5-42CFF53C0457}" destId="{1819360D-1990-472B-8205-BB61A8CC70F3}" srcOrd="1" destOrd="0" presId="urn:microsoft.com/office/officeart/2018/2/layout/IconVerticalSolidList"/>
    <dgm:cxn modelId="{75A548D4-C41F-4A21-8258-D4548663FE85}" type="presParOf" srcId="{03AE0FF6-3C29-4B5A-BEE5-42CFF53C0457}" destId="{2DF8481F-731F-42DA-AE2E-6ED680CF6F29}" srcOrd="2" destOrd="0" presId="urn:microsoft.com/office/officeart/2018/2/layout/IconVerticalSolidList"/>
    <dgm:cxn modelId="{9AEE6808-1D02-459B-9888-7D14E5E59264}" type="presParOf" srcId="{2DF8481F-731F-42DA-AE2E-6ED680CF6F29}" destId="{7BB78E1B-EA69-40D0-9861-7F1D07E6FEE2}" srcOrd="0" destOrd="0" presId="urn:microsoft.com/office/officeart/2018/2/layout/IconVerticalSolidList"/>
    <dgm:cxn modelId="{DFEDD2F0-5DDE-462E-823F-AF2A1B7A23DC}" type="presParOf" srcId="{2DF8481F-731F-42DA-AE2E-6ED680CF6F29}" destId="{6A57DA9D-7480-4BF0-8249-A7FAAFDB3D6F}" srcOrd="1" destOrd="0" presId="urn:microsoft.com/office/officeart/2018/2/layout/IconVerticalSolidList"/>
    <dgm:cxn modelId="{BC949ED5-5B86-4107-A55F-1FD2536F5D5D}" type="presParOf" srcId="{2DF8481F-731F-42DA-AE2E-6ED680CF6F29}" destId="{EC007345-1B1B-4442-BFFF-B1E2684FF1FA}" srcOrd="2" destOrd="0" presId="urn:microsoft.com/office/officeart/2018/2/layout/IconVerticalSolidList"/>
    <dgm:cxn modelId="{3F0258F2-0096-408E-A29A-E8AF97A05F05}" type="presParOf" srcId="{2DF8481F-731F-42DA-AE2E-6ED680CF6F29}" destId="{97C27A83-F6EE-4852-9BAC-205BA03D511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EA2414-3CC4-465C-83FD-1491156010D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3822121-0A4D-4975-9386-74771427F319}">
      <dgm:prSet/>
      <dgm:spPr/>
      <dgm:t>
        <a:bodyPr/>
        <a:lstStyle/>
        <a:p>
          <a:pPr>
            <a:lnSpc>
              <a:spcPct val="100000"/>
            </a:lnSpc>
          </a:pPr>
          <a:r>
            <a:rPr lang="en-US" dirty="0">
              <a:solidFill>
                <a:schemeClr val="tx1"/>
              </a:solidFill>
              <a:latin typeface="Century Gothic" panose="020B0502020202020204" pitchFamily="34" charset="0"/>
            </a:rPr>
            <a:t>Finding and fixing defects does not help if the system build is unusable and does not fulfill the user’s needs &amp; requirements.</a:t>
          </a:r>
          <a:endParaRPr lang="en-US" dirty="0"/>
        </a:p>
      </dgm:t>
    </dgm:pt>
    <dgm:pt modelId="{42CF5617-DB28-4FEF-8B3F-A837A24141B7}" type="parTrans" cxnId="{540741A3-90BD-45A0-986C-639E8AF557AF}">
      <dgm:prSet/>
      <dgm:spPr/>
      <dgm:t>
        <a:bodyPr/>
        <a:lstStyle/>
        <a:p>
          <a:endParaRPr lang="en-US"/>
        </a:p>
      </dgm:t>
    </dgm:pt>
    <dgm:pt modelId="{18C78DFD-9F5B-42A1-AC92-69A1C530107E}" type="sibTrans" cxnId="{540741A3-90BD-45A0-986C-639E8AF557AF}">
      <dgm:prSet/>
      <dgm:spPr/>
      <dgm:t>
        <a:bodyPr/>
        <a:lstStyle/>
        <a:p>
          <a:endParaRPr lang="en-US"/>
        </a:p>
      </dgm:t>
    </dgm:pt>
    <dgm:pt modelId="{BDF511A2-EC21-4491-A729-A356B0370A05}" type="pres">
      <dgm:prSet presAssocID="{94EA2414-3CC4-465C-83FD-1491156010D6}" presName="root" presStyleCnt="0">
        <dgm:presLayoutVars>
          <dgm:dir/>
          <dgm:resizeHandles val="exact"/>
        </dgm:presLayoutVars>
      </dgm:prSet>
      <dgm:spPr/>
    </dgm:pt>
    <dgm:pt modelId="{7D8B65A6-4C22-4774-AE08-449BE8676D4C}" type="pres">
      <dgm:prSet presAssocID="{63822121-0A4D-4975-9386-74771427F319}" presName="compNode" presStyleCnt="0"/>
      <dgm:spPr/>
    </dgm:pt>
    <dgm:pt modelId="{86C2C248-DC33-4241-B09A-DB90BEDCA8E4}" type="pres">
      <dgm:prSet presAssocID="{63822121-0A4D-4975-9386-74771427F319}" presName="bgRect" presStyleLbl="bgShp" presStyleIdx="0" presStyleCnt="1" custLinFactNeighborY="7195"/>
      <dgm:spPr/>
    </dgm:pt>
    <dgm:pt modelId="{CDD436EE-2884-47EB-B0DF-A8D6BDF7353B}" type="pres">
      <dgm:prSet presAssocID="{63822121-0A4D-4975-9386-74771427F319}"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 Bulb and Gear"/>
        </a:ext>
      </dgm:extLst>
    </dgm:pt>
    <dgm:pt modelId="{C72504EF-7167-4031-8B31-A290005140DB}" type="pres">
      <dgm:prSet presAssocID="{63822121-0A4D-4975-9386-74771427F319}" presName="spaceRect" presStyleCnt="0"/>
      <dgm:spPr/>
    </dgm:pt>
    <dgm:pt modelId="{45B2CEF1-FCE2-44A1-9CA6-638F8F871082}" type="pres">
      <dgm:prSet presAssocID="{63822121-0A4D-4975-9386-74771427F319}" presName="parTx" presStyleLbl="revTx" presStyleIdx="0" presStyleCnt="1">
        <dgm:presLayoutVars>
          <dgm:chMax val="0"/>
          <dgm:chPref val="0"/>
        </dgm:presLayoutVars>
      </dgm:prSet>
      <dgm:spPr/>
    </dgm:pt>
  </dgm:ptLst>
  <dgm:cxnLst>
    <dgm:cxn modelId="{C2375F0B-9535-4F8C-B4D6-F6F6B5BC3101}" type="presOf" srcId="{63822121-0A4D-4975-9386-74771427F319}" destId="{45B2CEF1-FCE2-44A1-9CA6-638F8F871082}" srcOrd="0" destOrd="0" presId="urn:microsoft.com/office/officeart/2018/2/layout/IconVerticalSolidList"/>
    <dgm:cxn modelId="{540741A3-90BD-45A0-986C-639E8AF557AF}" srcId="{94EA2414-3CC4-465C-83FD-1491156010D6}" destId="{63822121-0A4D-4975-9386-74771427F319}" srcOrd="0" destOrd="0" parTransId="{42CF5617-DB28-4FEF-8B3F-A837A24141B7}" sibTransId="{18C78DFD-9F5B-42A1-AC92-69A1C530107E}"/>
    <dgm:cxn modelId="{7B5A2EA7-F224-47FE-BBEF-4C71C7494066}" type="presOf" srcId="{94EA2414-3CC4-465C-83FD-1491156010D6}" destId="{BDF511A2-EC21-4491-A729-A356B0370A05}" srcOrd="0" destOrd="0" presId="urn:microsoft.com/office/officeart/2018/2/layout/IconVerticalSolidList"/>
    <dgm:cxn modelId="{C8DFEBBF-6D3C-4F82-8B1B-F8C37204E72F}" type="presParOf" srcId="{BDF511A2-EC21-4491-A729-A356B0370A05}" destId="{7D8B65A6-4C22-4774-AE08-449BE8676D4C}" srcOrd="0" destOrd="0" presId="urn:microsoft.com/office/officeart/2018/2/layout/IconVerticalSolidList"/>
    <dgm:cxn modelId="{1A34020B-4CD5-43AE-8BC0-735BAD402CB8}" type="presParOf" srcId="{7D8B65A6-4C22-4774-AE08-449BE8676D4C}" destId="{86C2C248-DC33-4241-B09A-DB90BEDCA8E4}" srcOrd="0" destOrd="0" presId="urn:microsoft.com/office/officeart/2018/2/layout/IconVerticalSolidList"/>
    <dgm:cxn modelId="{5854C9EE-265D-4D24-9F4C-642ECF8B70E0}" type="presParOf" srcId="{7D8B65A6-4C22-4774-AE08-449BE8676D4C}" destId="{CDD436EE-2884-47EB-B0DF-A8D6BDF7353B}" srcOrd="1" destOrd="0" presId="urn:microsoft.com/office/officeart/2018/2/layout/IconVerticalSolidList"/>
    <dgm:cxn modelId="{D54D9203-F114-4450-941E-207F17377D07}" type="presParOf" srcId="{7D8B65A6-4C22-4774-AE08-449BE8676D4C}" destId="{C72504EF-7167-4031-8B31-A290005140DB}" srcOrd="2" destOrd="0" presId="urn:microsoft.com/office/officeart/2018/2/layout/IconVerticalSolidList"/>
    <dgm:cxn modelId="{1A479140-EB24-49DA-9A8C-D84D7B52ECD2}" type="presParOf" srcId="{7D8B65A6-4C22-4774-AE08-449BE8676D4C}" destId="{45B2CEF1-FCE2-44A1-9CA6-638F8F8710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98A24D-3AC7-45E4-99C1-DEED0DF20D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1AEA0C0-BDCC-4D5A-9F21-FE4CA6D73828}">
      <dgm:prSet/>
      <dgm:spPr/>
      <dgm:t>
        <a:bodyPr/>
        <a:lstStyle/>
        <a:p>
          <a:pPr>
            <a:lnSpc>
              <a:spcPct val="100000"/>
            </a:lnSpc>
          </a:pPr>
          <a:r>
            <a:rPr lang="en-US" b="0" i="0" dirty="0">
              <a:latin typeface="Century Gothic" panose="020B0502020202020204" pitchFamily="34" charset="0"/>
            </a:rPr>
            <a:t>Testing should start as early as possible in the Software Development Life Cycle. </a:t>
          </a:r>
          <a:endParaRPr lang="en-US" dirty="0">
            <a:latin typeface="Century Gothic" panose="020B0502020202020204" pitchFamily="34" charset="0"/>
          </a:endParaRPr>
        </a:p>
      </dgm:t>
    </dgm:pt>
    <dgm:pt modelId="{BED74AE8-DB3D-41B2-AC9E-799FD36BC13F}" type="parTrans" cxnId="{0009AC25-E235-477C-B6F4-5007BDCD6669}">
      <dgm:prSet/>
      <dgm:spPr/>
      <dgm:t>
        <a:bodyPr/>
        <a:lstStyle/>
        <a:p>
          <a:endParaRPr lang="en-US"/>
        </a:p>
      </dgm:t>
    </dgm:pt>
    <dgm:pt modelId="{5119089A-99F4-4E35-88F1-2F17A2CB7C75}" type="sibTrans" cxnId="{0009AC25-E235-477C-B6F4-5007BDCD6669}">
      <dgm:prSet/>
      <dgm:spPr/>
      <dgm:t>
        <a:bodyPr/>
        <a:lstStyle/>
        <a:p>
          <a:endParaRPr lang="en-US"/>
        </a:p>
      </dgm:t>
    </dgm:pt>
    <dgm:pt modelId="{3660BD28-61BB-4B19-A41E-145EF7A3EC1F}">
      <dgm:prSet/>
      <dgm:spPr/>
      <dgm:t>
        <a:bodyPr/>
        <a:lstStyle/>
        <a:p>
          <a:pPr>
            <a:lnSpc>
              <a:spcPct val="100000"/>
            </a:lnSpc>
          </a:pPr>
          <a:r>
            <a:rPr lang="en-US" b="0" i="0" dirty="0">
              <a:latin typeface="Century Gothic" panose="020B0502020202020204" pitchFamily="34" charset="0"/>
            </a:rPr>
            <a:t>So that any defects in the requirements or design phase are captured in early stages.</a:t>
          </a:r>
          <a:endParaRPr lang="en-US" dirty="0">
            <a:latin typeface="Century Gothic" panose="020B0502020202020204" pitchFamily="34" charset="0"/>
          </a:endParaRPr>
        </a:p>
      </dgm:t>
    </dgm:pt>
    <dgm:pt modelId="{959B8070-9D45-49AE-BA0D-2B111D3390E4}" type="parTrans" cxnId="{86328F16-4E2E-491C-9834-D4ACD3B8DF5C}">
      <dgm:prSet/>
      <dgm:spPr/>
      <dgm:t>
        <a:bodyPr/>
        <a:lstStyle/>
        <a:p>
          <a:endParaRPr lang="en-US"/>
        </a:p>
      </dgm:t>
    </dgm:pt>
    <dgm:pt modelId="{772E1ABE-5CD7-440A-8B79-6C9EF6699B8E}" type="sibTrans" cxnId="{86328F16-4E2E-491C-9834-D4ACD3B8DF5C}">
      <dgm:prSet/>
      <dgm:spPr/>
      <dgm:t>
        <a:bodyPr/>
        <a:lstStyle/>
        <a:p>
          <a:endParaRPr lang="en-US"/>
        </a:p>
      </dgm:t>
    </dgm:pt>
    <dgm:pt modelId="{4E0A0A9D-9240-4338-A02D-E3012C475A2E}" type="pres">
      <dgm:prSet presAssocID="{4198A24D-3AC7-45E4-99C1-DEED0DF20D27}" presName="root" presStyleCnt="0">
        <dgm:presLayoutVars>
          <dgm:dir/>
          <dgm:resizeHandles val="exact"/>
        </dgm:presLayoutVars>
      </dgm:prSet>
      <dgm:spPr/>
    </dgm:pt>
    <dgm:pt modelId="{76A339A9-9BEF-4961-A473-8159769EB384}" type="pres">
      <dgm:prSet presAssocID="{81AEA0C0-BDCC-4D5A-9F21-FE4CA6D73828}" presName="compNode" presStyleCnt="0"/>
      <dgm:spPr/>
    </dgm:pt>
    <dgm:pt modelId="{64B04D27-5C28-45D4-A325-7FD103B5CA19}" type="pres">
      <dgm:prSet presAssocID="{81AEA0C0-BDCC-4D5A-9F21-FE4CA6D73828}" presName="bgRect" presStyleLbl="bgShp" presStyleIdx="0" presStyleCnt="2"/>
      <dgm:spPr/>
    </dgm:pt>
    <dgm:pt modelId="{9EDA213C-1E22-4B1B-BB63-0BA93B1940D2}" type="pres">
      <dgm:prSet presAssocID="{81AEA0C0-BDCC-4D5A-9F21-FE4CA6D7382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row Circle"/>
        </a:ext>
      </dgm:extLst>
    </dgm:pt>
    <dgm:pt modelId="{9FAB7CBC-906B-479D-A662-0BD5F65930E2}" type="pres">
      <dgm:prSet presAssocID="{81AEA0C0-BDCC-4D5A-9F21-FE4CA6D73828}" presName="spaceRect" presStyleCnt="0"/>
      <dgm:spPr/>
    </dgm:pt>
    <dgm:pt modelId="{98F056B3-417C-4A1F-816B-6FA0EA90B66C}" type="pres">
      <dgm:prSet presAssocID="{81AEA0C0-BDCC-4D5A-9F21-FE4CA6D73828}" presName="parTx" presStyleLbl="revTx" presStyleIdx="0" presStyleCnt="2">
        <dgm:presLayoutVars>
          <dgm:chMax val="0"/>
          <dgm:chPref val="0"/>
        </dgm:presLayoutVars>
      </dgm:prSet>
      <dgm:spPr/>
    </dgm:pt>
    <dgm:pt modelId="{C6990E73-2A86-4E34-95C5-CDFD7E509325}" type="pres">
      <dgm:prSet presAssocID="{5119089A-99F4-4E35-88F1-2F17A2CB7C75}" presName="sibTrans" presStyleCnt="0"/>
      <dgm:spPr/>
    </dgm:pt>
    <dgm:pt modelId="{4E4E09C4-D45B-4FDF-BD6A-957481336DC2}" type="pres">
      <dgm:prSet presAssocID="{3660BD28-61BB-4B19-A41E-145EF7A3EC1F}" presName="compNode" presStyleCnt="0"/>
      <dgm:spPr/>
    </dgm:pt>
    <dgm:pt modelId="{6006C457-239C-48EB-839F-68FB8E801501}" type="pres">
      <dgm:prSet presAssocID="{3660BD28-61BB-4B19-A41E-145EF7A3EC1F}" presName="bgRect" presStyleLbl="bgShp" presStyleIdx="1" presStyleCnt="2"/>
      <dgm:spPr/>
    </dgm:pt>
    <dgm:pt modelId="{FBDC817B-1F2C-43A6-BA73-2F8F33ABA6C7}" type="pres">
      <dgm:prSet presAssocID="{3660BD28-61BB-4B19-A41E-145EF7A3EC1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D92B2B41-A554-4A46-B3B9-C0BE5F864AF0}" type="pres">
      <dgm:prSet presAssocID="{3660BD28-61BB-4B19-A41E-145EF7A3EC1F}" presName="spaceRect" presStyleCnt="0"/>
      <dgm:spPr/>
    </dgm:pt>
    <dgm:pt modelId="{09104F5C-9315-4EF0-A4E5-468F6ABBF627}" type="pres">
      <dgm:prSet presAssocID="{3660BD28-61BB-4B19-A41E-145EF7A3EC1F}" presName="parTx" presStyleLbl="revTx" presStyleIdx="1" presStyleCnt="2">
        <dgm:presLayoutVars>
          <dgm:chMax val="0"/>
          <dgm:chPref val="0"/>
        </dgm:presLayoutVars>
      </dgm:prSet>
      <dgm:spPr/>
    </dgm:pt>
  </dgm:ptLst>
  <dgm:cxnLst>
    <dgm:cxn modelId="{A967D711-81DD-4944-9E1A-E1521B35BA62}" type="presOf" srcId="{3660BD28-61BB-4B19-A41E-145EF7A3EC1F}" destId="{09104F5C-9315-4EF0-A4E5-468F6ABBF627}" srcOrd="0" destOrd="0" presId="urn:microsoft.com/office/officeart/2018/2/layout/IconVerticalSolidList"/>
    <dgm:cxn modelId="{86328F16-4E2E-491C-9834-D4ACD3B8DF5C}" srcId="{4198A24D-3AC7-45E4-99C1-DEED0DF20D27}" destId="{3660BD28-61BB-4B19-A41E-145EF7A3EC1F}" srcOrd="1" destOrd="0" parTransId="{959B8070-9D45-49AE-BA0D-2B111D3390E4}" sibTransId="{772E1ABE-5CD7-440A-8B79-6C9EF6699B8E}"/>
    <dgm:cxn modelId="{C72A8517-8778-4271-A27A-6A62F588A377}" type="presOf" srcId="{81AEA0C0-BDCC-4D5A-9F21-FE4CA6D73828}" destId="{98F056B3-417C-4A1F-816B-6FA0EA90B66C}" srcOrd="0" destOrd="0" presId="urn:microsoft.com/office/officeart/2018/2/layout/IconVerticalSolidList"/>
    <dgm:cxn modelId="{0009AC25-E235-477C-B6F4-5007BDCD6669}" srcId="{4198A24D-3AC7-45E4-99C1-DEED0DF20D27}" destId="{81AEA0C0-BDCC-4D5A-9F21-FE4CA6D73828}" srcOrd="0" destOrd="0" parTransId="{BED74AE8-DB3D-41B2-AC9E-799FD36BC13F}" sibTransId="{5119089A-99F4-4E35-88F1-2F17A2CB7C75}"/>
    <dgm:cxn modelId="{5A92F9AF-EE99-4E8D-96A9-FBCC17CBAB2E}" type="presOf" srcId="{4198A24D-3AC7-45E4-99C1-DEED0DF20D27}" destId="{4E0A0A9D-9240-4338-A02D-E3012C475A2E}" srcOrd="0" destOrd="0" presId="urn:microsoft.com/office/officeart/2018/2/layout/IconVerticalSolidList"/>
    <dgm:cxn modelId="{54100205-1997-4A84-BEDB-FAE5DCE6919F}" type="presParOf" srcId="{4E0A0A9D-9240-4338-A02D-E3012C475A2E}" destId="{76A339A9-9BEF-4961-A473-8159769EB384}" srcOrd="0" destOrd="0" presId="urn:microsoft.com/office/officeart/2018/2/layout/IconVerticalSolidList"/>
    <dgm:cxn modelId="{5B61817E-9D2A-4F47-A4C0-42F7914B67D9}" type="presParOf" srcId="{76A339A9-9BEF-4961-A473-8159769EB384}" destId="{64B04D27-5C28-45D4-A325-7FD103B5CA19}" srcOrd="0" destOrd="0" presId="urn:microsoft.com/office/officeart/2018/2/layout/IconVerticalSolidList"/>
    <dgm:cxn modelId="{22913A8A-11C1-4220-A703-4AC5737C02E3}" type="presParOf" srcId="{76A339A9-9BEF-4961-A473-8159769EB384}" destId="{9EDA213C-1E22-4B1B-BB63-0BA93B1940D2}" srcOrd="1" destOrd="0" presId="urn:microsoft.com/office/officeart/2018/2/layout/IconVerticalSolidList"/>
    <dgm:cxn modelId="{214E9BB9-F466-4E23-A472-3B1FE759F4E5}" type="presParOf" srcId="{76A339A9-9BEF-4961-A473-8159769EB384}" destId="{9FAB7CBC-906B-479D-A662-0BD5F65930E2}" srcOrd="2" destOrd="0" presId="urn:microsoft.com/office/officeart/2018/2/layout/IconVerticalSolidList"/>
    <dgm:cxn modelId="{6BD24DE8-F36D-47CA-AA29-CFD3FA82DFB3}" type="presParOf" srcId="{76A339A9-9BEF-4961-A473-8159769EB384}" destId="{98F056B3-417C-4A1F-816B-6FA0EA90B66C}" srcOrd="3" destOrd="0" presId="urn:microsoft.com/office/officeart/2018/2/layout/IconVerticalSolidList"/>
    <dgm:cxn modelId="{56371FF7-842B-4DF0-9348-39EF263F2B2F}" type="presParOf" srcId="{4E0A0A9D-9240-4338-A02D-E3012C475A2E}" destId="{C6990E73-2A86-4E34-95C5-CDFD7E509325}" srcOrd="1" destOrd="0" presId="urn:microsoft.com/office/officeart/2018/2/layout/IconVerticalSolidList"/>
    <dgm:cxn modelId="{B77CCE40-A407-47E8-A5C0-3190EDD7953C}" type="presParOf" srcId="{4E0A0A9D-9240-4338-A02D-E3012C475A2E}" destId="{4E4E09C4-D45B-4FDF-BD6A-957481336DC2}" srcOrd="2" destOrd="0" presId="urn:microsoft.com/office/officeart/2018/2/layout/IconVerticalSolidList"/>
    <dgm:cxn modelId="{6EA9E3E2-F971-4679-8E0C-3026CF226E52}" type="presParOf" srcId="{4E4E09C4-D45B-4FDF-BD6A-957481336DC2}" destId="{6006C457-239C-48EB-839F-68FB8E801501}" srcOrd="0" destOrd="0" presId="urn:microsoft.com/office/officeart/2018/2/layout/IconVerticalSolidList"/>
    <dgm:cxn modelId="{3009B25F-6A02-47BA-B0C1-F80771BD972F}" type="presParOf" srcId="{4E4E09C4-D45B-4FDF-BD6A-957481336DC2}" destId="{FBDC817B-1F2C-43A6-BA73-2F8F33ABA6C7}" srcOrd="1" destOrd="0" presId="urn:microsoft.com/office/officeart/2018/2/layout/IconVerticalSolidList"/>
    <dgm:cxn modelId="{C7BC2659-F3ED-46F1-A5F2-51AF41B61902}" type="presParOf" srcId="{4E4E09C4-D45B-4FDF-BD6A-957481336DC2}" destId="{D92B2B41-A554-4A46-B3B9-C0BE5F864AF0}" srcOrd="2" destOrd="0" presId="urn:microsoft.com/office/officeart/2018/2/layout/IconVerticalSolidList"/>
    <dgm:cxn modelId="{B422F062-04D6-49C7-AEE6-8F75C7DB1E4A}" type="presParOf" srcId="{4E4E09C4-D45B-4FDF-BD6A-957481336DC2}" destId="{09104F5C-9315-4EF0-A4E5-468F6ABBF62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198A24D-3AC7-45E4-99C1-DEED0DF20D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1AEA0C0-BDCC-4D5A-9F21-FE4CA6D73828}">
      <dgm:prSet custT="1"/>
      <dgm:spPr/>
      <dgm:t>
        <a:bodyPr/>
        <a:lstStyle/>
        <a:p>
          <a:pPr>
            <a:lnSpc>
              <a:spcPct val="100000"/>
            </a:lnSpc>
          </a:pPr>
          <a:r>
            <a:rPr lang="en-US" sz="2000" dirty="0">
              <a:solidFill>
                <a:schemeClr val="tx1"/>
              </a:solidFill>
              <a:latin typeface="Century Gothic" panose="020B0502020202020204" pitchFamily="34" charset="0"/>
            </a:rPr>
            <a:t>All the developed software’s are not identical. You might use a different approach, methodologies, techniques, and types of testing depending upon the application type.</a:t>
          </a:r>
          <a:endParaRPr lang="en-US" sz="2000" dirty="0"/>
        </a:p>
      </dgm:t>
    </dgm:pt>
    <dgm:pt modelId="{BED74AE8-DB3D-41B2-AC9E-799FD36BC13F}" type="parTrans" cxnId="{0009AC25-E235-477C-B6F4-5007BDCD6669}">
      <dgm:prSet/>
      <dgm:spPr/>
      <dgm:t>
        <a:bodyPr/>
        <a:lstStyle/>
        <a:p>
          <a:endParaRPr lang="en-US"/>
        </a:p>
      </dgm:t>
    </dgm:pt>
    <dgm:pt modelId="{5119089A-99F4-4E35-88F1-2F17A2CB7C75}" type="sibTrans" cxnId="{0009AC25-E235-477C-B6F4-5007BDCD6669}">
      <dgm:prSet/>
      <dgm:spPr/>
      <dgm:t>
        <a:bodyPr/>
        <a:lstStyle/>
        <a:p>
          <a:endParaRPr lang="en-US"/>
        </a:p>
      </dgm:t>
    </dgm:pt>
    <dgm:pt modelId="{4E0A0A9D-9240-4338-A02D-E3012C475A2E}" type="pres">
      <dgm:prSet presAssocID="{4198A24D-3AC7-45E4-99C1-DEED0DF20D27}" presName="root" presStyleCnt="0">
        <dgm:presLayoutVars>
          <dgm:dir/>
          <dgm:resizeHandles val="exact"/>
        </dgm:presLayoutVars>
      </dgm:prSet>
      <dgm:spPr/>
    </dgm:pt>
    <dgm:pt modelId="{76A339A9-9BEF-4961-A473-8159769EB384}" type="pres">
      <dgm:prSet presAssocID="{81AEA0C0-BDCC-4D5A-9F21-FE4CA6D73828}" presName="compNode" presStyleCnt="0"/>
      <dgm:spPr/>
    </dgm:pt>
    <dgm:pt modelId="{64B04D27-5C28-45D4-A325-7FD103B5CA19}" type="pres">
      <dgm:prSet presAssocID="{81AEA0C0-BDCC-4D5A-9F21-FE4CA6D73828}" presName="bgRect" presStyleLbl="bgShp" presStyleIdx="0" presStyleCnt="1"/>
      <dgm:spPr/>
    </dgm:pt>
    <dgm:pt modelId="{9EDA213C-1E22-4B1B-BB63-0BA93B1940D2}" type="pres">
      <dgm:prSet presAssocID="{81AEA0C0-BDCC-4D5A-9F21-FE4CA6D73828}"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row Circle"/>
        </a:ext>
      </dgm:extLst>
    </dgm:pt>
    <dgm:pt modelId="{9FAB7CBC-906B-479D-A662-0BD5F65930E2}" type="pres">
      <dgm:prSet presAssocID="{81AEA0C0-BDCC-4D5A-9F21-FE4CA6D73828}" presName="spaceRect" presStyleCnt="0"/>
      <dgm:spPr/>
    </dgm:pt>
    <dgm:pt modelId="{98F056B3-417C-4A1F-816B-6FA0EA90B66C}" type="pres">
      <dgm:prSet presAssocID="{81AEA0C0-BDCC-4D5A-9F21-FE4CA6D73828}" presName="parTx" presStyleLbl="revTx" presStyleIdx="0" presStyleCnt="1" custLinFactNeighborX="0">
        <dgm:presLayoutVars>
          <dgm:chMax val="0"/>
          <dgm:chPref val="0"/>
        </dgm:presLayoutVars>
      </dgm:prSet>
      <dgm:spPr/>
    </dgm:pt>
  </dgm:ptLst>
  <dgm:cxnLst>
    <dgm:cxn modelId="{C72A8517-8778-4271-A27A-6A62F588A377}" type="presOf" srcId="{81AEA0C0-BDCC-4D5A-9F21-FE4CA6D73828}" destId="{98F056B3-417C-4A1F-816B-6FA0EA90B66C}" srcOrd="0" destOrd="0" presId="urn:microsoft.com/office/officeart/2018/2/layout/IconVerticalSolidList"/>
    <dgm:cxn modelId="{0009AC25-E235-477C-B6F4-5007BDCD6669}" srcId="{4198A24D-3AC7-45E4-99C1-DEED0DF20D27}" destId="{81AEA0C0-BDCC-4D5A-9F21-FE4CA6D73828}" srcOrd="0" destOrd="0" parTransId="{BED74AE8-DB3D-41B2-AC9E-799FD36BC13F}" sibTransId="{5119089A-99F4-4E35-88F1-2F17A2CB7C75}"/>
    <dgm:cxn modelId="{5A92F9AF-EE99-4E8D-96A9-FBCC17CBAB2E}" type="presOf" srcId="{4198A24D-3AC7-45E4-99C1-DEED0DF20D27}" destId="{4E0A0A9D-9240-4338-A02D-E3012C475A2E}" srcOrd="0" destOrd="0" presId="urn:microsoft.com/office/officeart/2018/2/layout/IconVerticalSolidList"/>
    <dgm:cxn modelId="{54100205-1997-4A84-BEDB-FAE5DCE6919F}" type="presParOf" srcId="{4E0A0A9D-9240-4338-A02D-E3012C475A2E}" destId="{76A339A9-9BEF-4961-A473-8159769EB384}" srcOrd="0" destOrd="0" presId="urn:microsoft.com/office/officeart/2018/2/layout/IconVerticalSolidList"/>
    <dgm:cxn modelId="{5B61817E-9D2A-4F47-A4C0-42F7914B67D9}" type="presParOf" srcId="{76A339A9-9BEF-4961-A473-8159769EB384}" destId="{64B04D27-5C28-45D4-A325-7FD103B5CA19}" srcOrd="0" destOrd="0" presId="urn:microsoft.com/office/officeart/2018/2/layout/IconVerticalSolidList"/>
    <dgm:cxn modelId="{22913A8A-11C1-4220-A703-4AC5737C02E3}" type="presParOf" srcId="{76A339A9-9BEF-4961-A473-8159769EB384}" destId="{9EDA213C-1E22-4B1B-BB63-0BA93B1940D2}" srcOrd="1" destOrd="0" presId="urn:microsoft.com/office/officeart/2018/2/layout/IconVerticalSolidList"/>
    <dgm:cxn modelId="{214E9BB9-F466-4E23-A472-3B1FE759F4E5}" type="presParOf" srcId="{76A339A9-9BEF-4961-A473-8159769EB384}" destId="{9FAB7CBC-906B-479D-A662-0BD5F65930E2}" srcOrd="2" destOrd="0" presId="urn:microsoft.com/office/officeart/2018/2/layout/IconVerticalSolidList"/>
    <dgm:cxn modelId="{6BD24DE8-F36D-47CA-AA29-CFD3FA82DFB3}" type="presParOf" srcId="{76A339A9-9BEF-4961-A473-8159769EB384}" destId="{98F056B3-417C-4A1F-816B-6FA0EA90B66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CC22521-1ECE-49EA-86DC-2650F2768B88}" type="doc">
      <dgm:prSet loTypeId="urn:microsoft.com/office/officeart/2005/8/layout/chevron1" loCatId="process" qsTypeId="urn:microsoft.com/office/officeart/2005/8/quickstyle/simple2" qsCatId="simple" csTypeId="urn:microsoft.com/office/officeart/2005/8/colors/colorful2" csCatId="colorful" phldr="1"/>
      <dgm:spPr/>
      <dgm:t>
        <a:bodyPr/>
        <a:lstStyle/>
        <a:p>
          <a:endParaRPr lang="en-US"/>
        </a:p>
      </dgm:t>
    </dgm:pt>
    <dgm:pt modelId="{87324AB5-FAED-4AD5-8553-77FD36353D02}">
      <dgm:prSet/>
      <dgm:spPr>
        <a:solidFill>
          <a:schemeClr val="tx1">
            <a:lumMod val="85000"/>
            <a:lumOff val="15000"/>
          </a:schemeClr>
        </a:solidFill>
      </dgm:spPr>
      <dgm:t>
        <a:bodyPr/>
        <a:lstStyle/>
        <a:p>
          <a:r>
            <a:rPr lang="en-US" b="1" i="0" dirty="0"/>
            <a:t>Code</a:t>
          </a:r>
          <a:endParaRPr lang="en-US" dirty="0"/>
        </a:p>
      </dgm:t>
    </dgm:pt>
    <dgm:pt modelId="{067E2910-428D-42D2-95E1-D87159BD101D}" type="parTrans" cxnId="{DD8065C8-5C74-4930-B456-3C2AF74F646F}">
      <dgm:prSet/>
      <dgm:spPr/>
      <dgm:t>
        <a:bodyPr/>
        <a:lstStyle/>
        <a:p>
          <a:endParaRPr lang="en-US"/>
        </a:p>
      </dgm:t>
    </dgm:pt>
    <dgm:pt modelId="{A9E863BF-FC69-459E-8393-14BDADBA1D15}" type="sibTrans" cxnId="{DD8065C8-5C74-4930-B456-3C2AF74F646F}">
      <dgm:prSet/>
      <dgm:spPr/>
      <dgm:t>
        <a:bodyPr/>
        <a:lstStyle/>
        <a:p>
          <a:endParaRPr lang="en-US"/>
        </a:p>
      </dgm:t>
    </dgm:pt>
    <dgm:pt modelId="{A51B9031-3568-4FB2-82E2-D5BD3BDDF614}">
      <dgm:prSet/>
      <dgm:spPr>
        <a:solidFill>
          <a:schemeClr val="accent2">
            <a:lumMod val="75000"/>
          </a:schemeClr>
        </a:solidFill>
      </dgm:spPr>
      <dgm:t>
        <a:bodyPr/>
        <a:lstStyle/>
        <a:p>
          <a:r>
            <a:rPr lang="en-US" b="1" i="0"/>
            <a:t>Compile</a:t>
          </a:r>
          <a:endParaRPr lang="en-US"/>
        </a:p>
      </dgm:t>
    </dgm:pt>
    <dgm:pt modelId="{7793B658-F7B1-4B2E-8DF7-CD1FF342B3E2}" type="parTrans" cxnId="{AFC8F44E-8FA9-483B-A682-E3F53B79F0D1}">
      <dgm:prSet/>
      <dgm:spPr/>
      <dgm:t>
        <a:bodyPr/>
        <a:lstStyle/>
        <a:p>
          <a:endParaRPr lang="en-US"/>
        </a:p>
      </dgm:t>
    </dgm:pt>
    <dgm:pt modelId="{F99694A9-61C7-472D-ABA1-4D500BE8C0FE}" type="sibTrans" cxnId="{AFC8F44E-8FA9-483B-A682-E3F53B79F0D1}">
      <dgm:prSet/>
      <dgm:spPr/>
      <dgm:t>
        <a:bodyPr/>
        <a:lstStyle/>
        <a:p>
          <a:endParaRPr lang="en-US"/>
        </a:p>
      </dgm:t>
    </dgm:pt>
    <dgm:pt modelId="{A7A80428-E14C-4FB7-80F0-554E1DC9C619}">
      <dgm:prSet/>
      <dgm:spPr>
        <a:solidFill>
          <a:schemeClr val="accent1"/>
        </a:solidFill>
      </dgm:spPr>
      <dgm:t>
        <a:bodyPr/>
        <a:lstStyle/>
        <a:p>
          <a:r>
            <a:rPr lang="en-US" b="1" i="0" dirty="0"/>
            <a:t>test</a:t>
          </a:r>
          <a:endParaRPr lang="en-US" dirty="0"/>
        </a:p>
      </dgm:t>
    </dgm:pt>
    <dgm:pt modelId="{615B7C75-950D-44D0-BEB1-275CF82B026B}" type="parTrans" cxnId="{C4F5D4EB-2B52-4DC0-B078-808D91D7CA5B}">
      <dgm:prSet/>
      <dgm:spPr/>
      <dgm:t>
        <a:bodyPr/>
        <a:lstStyle/>
        <a:p>
          <a:endParaRPr lang="en-US"/>
        </a:p>
      </dgm:t>
    </dgm:pt>
    <dgm:pt modelId="{C8715112-0B82-45FB-A211-C6338F770F50}" type="sibTrans" cxnId="{C4F5D4EB-2B52-4DC0-B078-808D91D7CA5B}">
      <dgm:prSet/>
      <dgm:spPr/>
      <dgm:t>
        <a:bodyPr/>
        <a:lstStyle/>
        <a:p>
          <a:endParaRPr lang="en-US"/>
        </a:p>
      </dgm:t>
    </dgm:pt>
    <dgm:pt modelId="{C34AA528-D285-427C-88EB-B293F1548359}" type="pres">
      <dgm:prSet presAssocID="{BCC22521-1ECE-49EA-86DC-2650F2768B88}" presName="Name0" presStyleCnt="0">
        <dgm:presLayoutVars>
          <dgm:dir/>
          <dgm:animLvl val="lvl"/>
          <dgm:resizeHandles val="exact"/>
        </dgm:presLayoutVars>
      </dgm:prSet>
      <dgm:spPr/>
    </dgm:pt>
    <dgm:pt modelId="{3A40BB17-A06A-4506-BA91-AD7CF2DA0E76}" type="pres">
      <dgm:prSet presAssocID="{87324AB5-FAED-4AD5-8553-77FD36353D02}" presName="parTxOnly" presStyleLbl="node1" presStyleIdx="0" presStyleCnt="3">
        <dgm:presLayoutVars>
          <dgm:chMax val="0"/>
          <dgm:chPref val="0"/>
          <dgm:bulletEnabled val="1"/>
        </dgm:presLayoutVars>
      </dgm:prSet>
      <dgm:spPr/>
    </dgm:pt>
    <dgm:pt modelId="{0B961C48-4E73-4E95-B450-F896E4AE9D5F}" type="pres">
      <dgm:prSet presAssocID="{A9E863BF-FC69-459E-8393-14BDADBA1D15}" presName="parTxOnlySpace" presStyleCnt="0"/>
      <dgm:spPr/>
    </dgm:pt>
    <dgm:pt modelId="{35A45DF3-D146-42F4-AE47-BC48866C799E}" type="pres">
      <dgm:prSet presAssocID="{A51B9031-3568-4FB2-82E2-D5BD3BDDF614}" presName="parTxOnly" presStyleLbl="node1" presStyleIdx="1" presStyleCnt="3">
        <dgm:presLayoutVars>
          <dgm:chMax val="0"/>
          <dgm:chPref val="0"/>
          <dgm:bulletEnabled val="1"/>
        </dgm:presLayoutVars>
      </dgm:prSet>
      <dgm:spPr/>
    </dgm:pt>
    <dgm:pt modelId="{E5CFA871-B852-4307-97D2-F16A29F8F0FB}" type="pres">
      <dgm:prSet presAssocID="{F99694A9-61C7-472D-ABA1-4D500BE8C0FE}" presName="parTxOnlySpace" presStyleCnt="0"/>
      <dgm:spPr/>
    </dgm:pt>
    <dgm:pt modelId="{A480D171-B306-476D-A8E3-8B4B2F945599}" type="pres">
      <dgm:prSet presAssocID="{A7A80428-E14C-4FB7-80F0-554E1DC9C619}" presName="parTxOnly" presStyleLbl="node1" presStyleIdx="2" presStyleCnt="3">
        <dgm:presLayoutVars>
          <dgm:chMax val="0"/>
          <dgm:chPref val="0"/>
          <dgm:bulletEnabled val="1"/>
        </dgm:presLayoutVars>
      </dgm:prSet>
      <dgm:spPr/>
    </dgm:pt>
  </dgm:ptLst>
  <dgm:cxnLst>
    <dgm:cxn modelId="{5652AB0C-BD17-4BED-AB62-6624A3B27EA1}" type="presOf" srcId="{A51B9031-3568-4FB2-82E2-D5BD3BDDF614}" destId="{35A45DF3-D146-42F4-AE47-BC48866C799E}" srcOrd="0" destOrd="0" presId="urn:microsoft.com/office/officeart/2005/8/layout/chevron1"/>
    <dgm:cxn modelId="{AFC8F44E-8FA9-483B-A682-E3F53B79F0D1}" srcId="{BCC22521-1ECE-49EA-86DC-2650F2768B88}" destId="{A51B9031-3568-4FB2-82E2-D5BD3BDDF614}" srcOrd="1" destOrd="0" parTransId="{7793B658-F7B1-4B2E-8DF7-CD1FF342B3E2}" sibTransId="{F99694A9-61C7-472D-ABA1-4D500BE8C0FE}"/>
    <dgm:cxn modelId="{24D4596F-0CBD-48C4-9866-52D07B30A57C}" type="presOf" srcId="{BCC22521-1ECE-49EA-86DC-2650F2768B88}" destId="{C34AA528-D285-427C-88EB-B293F1548359}" srcOrd="0" destOrd="0" presId="urn:microsoft.com/office/officeart/2005/8/layout/chevron1"/>
    <dgm:cxn modelId="{69538E74-F125-488F-BB03-9149DD3181CB}" type="presOf" srcId="{87324AB5-FAED-4AD5-8553-77FD36353D02}" destId="{3A40BB17-A06A-4506-BA91-AD7CF2DA0E76}" srcOrd="0" destOrd="0" presId="urn:microsoft.com/office/officeart/2005/8/layout/chevron1"/>
    <dgm:cxn modelId="{E846DB88-B64F-4448-A27A-71B85FD9B2B4}" type="presOf" srcId="{A7A80428-E14C-4FB7-80F0-554E1DC9C619}" destId="{A480D171-B306-476D-A8E3-8B4B2F945599}" srcOrd="0" destOrd="0" presId="urn:microsoft.com/office/officeart/2005/8/layout/chevron1"/>
    <dgm:cxn modelId="{DD8065C8-5C74-4930-B456-3C2AF74F646F}" srcId="{BCC22521-1ECE-49EA-86DC-2650F2768B88}" destId="{87324AB5-FAED-4AD5-8553-77FD36353D02}" srcOrd="0" destOrd="0" parTransId="{067E2910-428D-42D2-95E1-D87159BD101D}" sibTransId="{A9E863BF-FC69-459E-8393-14BDADBA1D15}"/>
    <dgm:cxn modelId="{C4F5D4EB-2B52-4DC0-B078-808D91D7CA5B}" srcId="{BCC22521-1ECE-49EA-86DC-2650F2768B88}" destId="{A7A80428-E14C-4FB7-80F0-554E1DC9C619}" srcOrd="2" destOrd="0" parTransId="{615B7C75-950D-44D0-BEB1-275CF82B026B}" sibTransId="{C8715112-0B82-45FB-A211-C6338F770F50}"/>
    <dgm:cxn modelId="{CC47DBFD-B714-43A9-92ED-2B73E22B1B35}" type="presParOf" srcId="{C34AA528-D285-427C-88EB-B293F1548359}" destId="{3A40BB17-A06A-4506-BA91-AD7CF2DA0E76}" srcOrd="0" destOrd="0" presId="urn:microsoft.com/office/officeart/2005/8/layout/chevron1"/>
    <dgm:cxn modelId="{293B3BAD-F552-44D6-A2DA-313E52A1483E}" type="presParOf" srcId="{C34AA528-D285-427C-88EB-B293F1548359}" destId="{0B961C48-4E73-4E95-B450-F896E4AE9D5F}" srcOrd="1" destOrd="0" presId="urn:microsoft.com/office/officeart/2005/8/layout/chevron1"/>
    <dgm:cxn modelId="{629994CC-B3D8-4B18-BA37-9AB2A6B7FB45}" type="presParOf" srcId="{C34AA528-D285-427C-88EB-B293F1548359}" destId="{35A45DF3-D146-42F4-AE47-BC48866C799E}" srcOrd="2" destOrd="0" presId="urn:microsoft.com/office/officeart/2005/8/layout/chevron1"/>
    <dgm:cxn modelId="{81ECF9FC-B8B5-4755-B232-55026C8370C4}" type="presParOf" srcId="{C34AA528-D285-427C-88EB-B293F1548359}" destId="{E5CFA871-B852-4307-97D2-F16A29F8F0FB}" srcOrd="3" destOrd="0" presId="urn:microsoft.com/office/officeart/2005/8/layout/chevron1"/>
    <dgm:cxn modelId="{8C8997B4-3859-422B-9EDC-064C198798F0}" type="presParOf" srcId="{C34AA528-D285-427C-88EB-B293F1548359}" destId="{A480D171-B306-476D-A8E3-8B4B2F945599}"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C22521-1ECE-49EA-86DC-2650F2768B88}" type="doc">
      <dgm:prSet loTypeId="urn:microsoft.com/office/officeart/2005/8/layout/chevron1" loCatId="process" qsTypeId="urn:microsoft.com/office/officeart/2005/8/quickstyle/simple1" qsCatId="simple" csTypeId="urn:microsoft.com/office/officeart/2005/8/colors/accent6_2" csCatId="accent6" phldr="1"/>
      <dgm:spPr/>
      <dgm:t>
        <a:bodyPr/>
        <a:lstStyle/>
        <a:p>
          <a:endParaRPr lang="en-US"/>
        </a:p>
      </dgm:t>
    </dgm:pt>
    <dgm:pt modelId="{87324AB5-FAED-4AD5-8553-77FD36353D02}">
      <dgm:prSet/>
      <dgm:spPr>
        <a:solidFill>
          <a:schemeClr val="tx1">
            <a:lumMod val="85000"/>
            <a:lumOff val="15000"/>
          </a:schemeClr>
        </a:solidFill>
      </dgm:spPr>
      <dgm:t>
        <a:bodyPr/>
        <a:lstStyle/>
        <a:p>
          <a:r>
            <a:rPr lang="en-US" dirty="0"/>
            <a:t>Write a test</a:t>
          </a:r>
        </a:p>
      </dgm:t>
    </dgm:pt>
    <dgm:pt modelId="{067E2910-428D-42D2-95E1-D87159BD101D}" type="parTrans" cxnId="{DD8065C8-5C74-4930-B456-3C2AF74F646F}">
      <dgm:prSet/>
      <dgm:spPr/>
      <dgm:t>
        <a:bodyPr/>
        <a:lstStyle/>
        <a:p>
          <a:endParaRPr lang="en-US"/>
        </a:p>
      </dgm:t>
    </dgm:pt>
    <dgm:pt modelId="{A9E863BF-FC69-459E-8393-14BDADBA1D15}" type="sibTrans" cxnId="{DD8065C8-5C74-4930-B456-3C2AF74F646F}">
      <dgm:prSet/>
      <dgm:spPr/>
      <dgm:t>
        <a:bodyPr/>
        <a:lstStyle/>
        <a:p>
          <a:endParaRPr lang="en-US"/>
        </a:p>
      </dgm:t>
    </dgm:pt>
    <dgm:pt modelId="{A51B9031-3568-4FB2-82E2-D5BD3BDDF614}">
      <dgm:prSet/>
      <dgm:spPr>
        <a:solidFill>
          <a:srgbClr val="C00000"/>
        </a:solidFill>
      </dgm:spPr>
      <dgm:t>
        <a:bodyPr/>
        <a:lstStyle/>
        <a:p>
          <a:r>
            <a:rPr lang="en-US" dirty="0"/>
            <a:t>See it fail</a:t>
          </a:r>
        </a:p>
      </dgm:t>
    </dgm:pt>
    <dgm:pt modelId="{7793B658-F7B1-4B2E-8DF7-CD1FF342B3E2}" type="parTrans" cxnId="{AFC8F44E-8FA9-483B-A682-E3F53B79F0D1}">
      <dgm:prSet/>
      <dgm:spPr/>
      <dgm:t>
        <a:bodyPr/>
        <a:lstStyle/>
        <a:p>
          <a:endParaRPr lang="en-US"/>
        </a:p>
      </dgm:t>
    </dgm:pt>
    <dgm:pt modelId="{F99694A9-61C7-472D-ABA1-4D500BE8C0FE}" type="sibTrans" cxnId="{AFC8F44E-8FA9-483B-A682-E3F53B79F0D1}">
      <dgm:prSet/>
      <dgm:spPr/>
      <dgm:t>
        <a:bodyPr/>
        <a:lstStyle/>
        <a:p>
          <a:endParaRPr lang="en-US"/>
        </a:p>
      </dgm:t>
    </dgm:pt>
    <dgm:pt modelId="{DA1903A6-676E-4FE3-88F4-2BA0C55041B3}">
      <dgm:prSet/>
      <dgm:spPr>
        <a:solidFill>
          <a:schemeClr val="accent1">
            <a:lumMod val="50000"/>
          </a:schemeClr>
        </a:solidFill>
      </dgm:spPr>
      <dgm:t>
        <a:bodyPr/>
        <a:lstStyle/>
        <a:p>
          <a:r>
            <a:rPr lang="en-US" dirty="0"/>
            <a:t>Make it better</a:t>
          </a:r>
        </a:p>
      </dgm:t>
    </dgm:pt>
    <dgm:pt modelId="{D65DD465-D4A5-4E37-9741-322D601F6D51}" type="parTrans" cxnId="{CE041A87-A8B6-4EF8-84AA-801B5CE47534}">
      <dgm:prSet/>
      <dgm:spPr/>
      <dgm:t>
        <a:bodyPr/>
        <a:lstStyle/>
        <a:p>
          <a:endParaRPr lang="en-US"/>
        </a:p>
      </dgm:t>
    </dgm:pt>
    <dgm:pt modelId="{B6BB6B1F-2775-4339-99ED-EC4BE505DEF3}" type="sibTrans" cxnId="{CE041A87-A8B6-4EF8-84AA-801B5CE47534}">
      <dgm:prSet/>
      <dgm:spPr/>
      <dgm:t>
        <a:bodyPr/>
        <a:lstStyle/>
        <a:p>
          <a:endParaRPr lang="en-US"/>
        </a:p>
      </dgm:t>
    </dgm:pt>
    <dgm:pt modelId="{A7A80428-E14C-4FB7-80F0-554E1DC9C619}">
      <dgm:prSet/>
      <dgm:spPr>
        <a:solidFill>
          <a:schemeClr val="accent6">
            <a:lumMod val="50000"/>
          </a:schemeClr>
        </a:solidFill>
      </dgm:spPr>
      <dgm:t>
        <a:bodyPr/>
        <a:lstStyle/>
        <a:p>
          <a:r>
            <a:rPr lang="en-US" dirty="0"/>
            <a:t>Make it pass</a:t>
          </a:r>
        </a:p>
      </dgm:t>
    </dgm:pt>
    <dgm:pt modelId="{C8715112-0B82-45FB-A211-C6338F770F50}" type="sibTrans" cxnId="{C4F5D4EB-2B52-4DC0-B078-808D91D7CA5B}">
      <dgm:prSet/>
      <dgm:spPr/>
      <dgm:t>
        <a:bodyPr/>
        <a:lstStyle/>
        <a:p>
          <a:endParaRPr lang="en-US"/>
        </a:p>
      </dgm:t>
    </dgm:pt>
    <dgm:pt modelId="{615B7C75-950D-44D0-BEB1-275CF82B026B}" type="parTrans" cxnId="{C4F5D4EB-2B52-4DC0-B078-808D91D7CA5B}">
      <dgm:prSet/>
      <dgm:spPr/>
      <dgm:t>
        <a:bodyPr/>
        <a:lstStyle/>
        <a:p>
          <a:endParaRPr lang="en-US"/>
        </a:p>
      </dgm:t>
    </dgm:pt>
    <dgm:pt modelId="{0699518B-5CB2-4C32-9C7C-915AFE49BD89}" type="pres">
      <dgm:prSet presAssocID="{BCC22521-1ECE-49EA-86DC-2650F2768B88}" presName="Name0" presStyleCnt="0">
        <dgm:presLayoutVars>
          <dgm:dir/>
          <dgm:animLvl val="lvl"/>
          <dgm:resizeHandles val="exact"/>
        </dgm:presLayoutVars>
      </dgm:prSet>
      <dgm:spPr/>
    </dgm:pt>
    <dgm:pt modelId="{BC281D61-B7F2-4655-AF87-EABFFCB00B40}" type="pres">
      <dgm:prSet presAssocID="{87324AB5-FAED-4AD5-8553-77FD36353D02}" presName="parTxOnly" presStyleLbl="node1" presStyleIdx="0" presStyleCnt="4" custLinFactNeighborX="-1718" custLinFactNeighborY="-721">
        <dgm:presLayoutVars>
          <dgm:chMax val="0"/>
          <dgm:chPref val="0"/>
          <dgm:bulletEnabled val="1"/>
        </dgm:presLayoutVars>
      </dgm:prSet>
      <dgm:spPr/>
    </dgm:pt>
    <dgm:pt modelId="{9AA0F480-772C-4E1A-841A-8282D4ABBE49}" type="pres">
      <dgm:prSet presAssocID="{A9E863BF-FC69-459E-8393-14BDADBA1D15}" presName="parTxOnlySpace" presStyleCnt="0"/>
      <dgm:spPr/>
    </dgm:pt>
    <dgm:pt modelId="{98852CDF-48E4-4115-BE7D-4DC9B24AA9DF}" type="pres">
      <dgm:prSet presAssocID="{A51B9031-3568-4FB2-82E2-D5BD3BDDF614}" presName="parTxOnly" presStyleLbl="node1" presStyleIdx="1" presStyleCnt="4" custLinFactNeighborY="-721">
        <dgm:presLayoutVars>
          <dgm:chMax val="0"/>
          <dgm:chPref val="0"/>
          <dgm:bulletEnabled val="1"/>
        </dgm:presLayoutVars>
      </dgm:prSet>
      <dgm:spPr/>
    </dgm:pt>
    <dgm:pt modelId="{CF64E81F-8D8E-4BFD-B7F7-BED6CEFFBC25}" type="pres">
      <dgm:prSet presAssocID="{F99694A9-61C7-472D-ABA1-4D500BE8C0FE}" presName="parTxOnlySpace" presStyleCnt="0"/>
      <dgm:spPr/>
    </dgm:pt>
    <dgm:pt modelId="{6FDA5445-8BF5-4968-8C63-C5D21569719D}" type="pres">
      <dgm:prSet presAssocID="{A7A80428-E14C-4FB7-80F0-554E1DC9C619}" presName="parTxOnly" presStyleLbl="node1" presStyleIdx="2" presStyleCnt="4">
        <dgm:presLayoutVars>
          <dgm:chMax val="0"/>
          <dgm:chPref val="0"/>
          <dgm:bulletEnabled val="1"/>
        </dgm:presLayoutVars>
      </dgm:prSet>
      <dgm:spPr/>
    </dgm:pt>
    <dgm:pt modelId="{763D757D-20EE-4FA2-8886-993746F4E6A3}" type="pres">
      <dgm:prSet presAssocID="{C8715112-0B82-45FB-A211-C6338F770F50}" presName="parTxOnlySpace" presStyleCnt="0"/>
      <dgm:spPr/>
    </dgm:pt>
    <dgm:pt modelId="{D604BDFD-AF7A-48DA-B64C-B794F331017D}" type="pres">
      <dgm:prSet presAssocID="{DA1903A6-676E-4FE3-88F4-2BA0C55041B3}" presName="parTxOnly" presStyleLbl="node1" presStyleIdx="3" presStyleCnt="4">
        <dgm:presLayoutVars>
          <dgm:chMax val="0"/>
          <dgm:chPref val="0"/>
          <dgm:bulletEnabled val="1"/>
        </dgm:presLayoutVars>
      </dgm:prSet>
      <dgm:spPr/>
    </dgm:pt>
  </dgm:ptLst>
  <dgm:cxnLst>
    <dgm:cxn modelId="{2E143D0A-B338-4060-B653-D15FB3C8E116}" type="presOf" srcId="{A51B9031-3568-4FB2-82E2-D5BD3BDDF614}" destId="{98852CDF-48E4-4115-BE7D-4DC9B24AA9DF}" srcOrd="0" destOrd="0" presId="urn:microsoft.com/office/officeart/2005/8/layout/chevron1"/>
    <dgm:cxn modelId="{99C75E6D-C3BB-4E8D-8D37-9E6685026046}" type="presOf" srcId="{BCC22521-1ECE-49EA-86DC-2650F2768B88}" destId="{0699518B-5CB2-4C32-9C7C-915AFE49BD89}" srcOrd="0" destOrd="0" presId="urn:microsoft.com/office/officeart/2005/8/layout/chevron1"/>
    <dgm:cxn modelId="{AFC8F44E-8FA9-483B-A682-E3F53B79F0D1}" srcId="{BCC22521-1ECE-49EA-86DC-2650F2768B88}" destId="{A51B9031-3568-4FB2-82E2-D5BD3BDDF614}" srcOrd="1" destOrd="0" parTransId="{7793B658-F7B1-4B2E-8DF7-CD1FF342B3E2}" sibTransId="{F99694A9-61C7-472D-ABA1-4D500BE8C0FE}"/>
    <dgm:cxn modelId="{CE041A87-A8B6-4EF8-84AA-801B5CE47534}" srcId="{BCC22521-1ECE-49EA-86DC-2650F2768B88}" destId="{DA1903A6-676E-4FE3-88F4-2BA0C55041B3}" srcOrd="3" destOrd="0" parTransId="{D65DD465-D4A5-4E37-9741-322D601F6D51}" sibTransId="{B6BB6B1F-2775-4339-99ED-EC4BE505DEF3}"/>
    <dgm:cxn modelId="{DD8065C8-5C74-4930-B456-3C2AF74F646F}" srcId="{BCC22521-1ECE-49EA-86DC-2650F2768B88}" destId="{87324AB5-FAED-4AD5-8553-77FD36353D02}" srcOrd="0" destOrd="0" parTransId="{067E2910-428D-42D2-95E1-D87159BD101D}" sibTransId="{A9E863BF-FC69-459E-8393-14BDADBA1D15}"/>
    <dgm:cxn modelId="{920A13D7-20A1-43B5-9470-955718E28416}" type="presOf" srcId="{DA1903A6-676E-4FE3-88F4-2BA0C55041B3}" destId="{D604BDFD-AF7A-48DA-B64C-B794F331017D}" srcOrd="0" destOrd="0" presId="urn:microsoft.com/office/officeart/2005/8/layout/chevron1"/>
    <dgm:cxn modelId="{DCFA20E9-96EE-4F49-9966-3746EB34F9BC}" type="presOf" srcId="{87324AB5-FAED-4AD5-8553-77FD36353D02}" destId="{BC281D61-B7F2-4655-AF87-EABFFCB00B40}" srcOrd="0" destOrd="0" presId="urn:microsoft.com/office/officeart/2005/8/layout/chevron1"/>
    <dgm:cxn modelId="{C4F5D4EB-2B52-4DC0-B078-808D91D7CA5B}" srcId="{BCC22521-1ECE-49EA-86DC-2650F2768B88}" destId="{A7A80428-E14C-4FB7-80F0-554E1DC9C619}" srcOrd="2" destOrd="0" parTransId="{615B7C75-950D-44D0-BEB1-275CF82B026B}" sibTransId="{C8715112-0B82-45FB-A211-C6338F770F50}"/>
    <dgm:cxn modelId="{EC1411FC-CC4E-4920-AB13-46ECFA6AF3A9}" type="presOf" srcId="{A7A80428-E14C-4FB7-80F0-554E1DC9C619}" destId="{6FDA5445-8BF5-4968-8C63-C5D21569719D}" srcOrd="0" destOrd="0" presId="urn:microsoft.com/office/officeart/2005/8/layout/chevron1"/>
    <dgm:cxn modelId="{0A24C867-724A-4A2E-BFCF-08D5283C2874}" type="presParOf" srcId="{0699518B-5CB2-4C32-9C7C-915AFE49BD89}" destId="{BC281D61-B7F2-4655-AF87-EABFFCB00B40}" srcOrd="0" destOrd="0" presId="urn:microsoft.com/office/officeart/2005/8/layout/chevron1"/>
    <dgm:cxn modelId="{16B45711-3F4D-497B-AD64-C11308CDD33A}" type="presParOf" srcId="{0699518B-5CB2-4C32-9C7C-915AFE49BD89}" destId="{9AA0F480-772C-4E1A-841A-8282D4ABBE49}" srcOrd="1" destOrd="0" presId="urn:microsoft.com/office/officeart/2005/8/layout/chevron1"/>
    <dgm:cxn modelId="{999FEF09-B750-4FC9-8C19-8C66B64DEF41}" type="presParOf" srcId="{0699518B-5CB2-4C32-9C7C-915AFE49BD89}" destId="{98852CDF-48E4-4115-BE7D-4DC9B24AA9DF}" srcOrd="2" destOrd="0" presId="urn:microsoft.com/office/officeart/2005/8/layout/chevron1"/>
    <dgm:cxn modelId="{D70A4FD4-F868-4F41-95E9-EA0ED98EC541}" type="presParOf" srcId="{0699518B-5CB2-4C32-9C7C-915AFE49BD89}" destId="{CF64E81F-8D8E-4BFD-B7F7-BED6CEFFBC25}" srcOrd="3" destOrd="0" presId="urn:microsoft.com/office/officeart/2005/8/layout/chevron1"/>
    <dgm:cxn modelId="{F1857871-A2BF-4BDF-B6DC-8FDD70C962FD}" type="presParOf" srcId="{0699518B-5CB2-4C32-9C7C-915AFE49BD89}" destId="{6FDA5445-8BF5-4968-8C63-C5D21569719D}" srcOrd="4" destOrd="0" presId="urn:microsoft.com/office/officeart/2005/8/layout/chevron1"/>
    <dgm:cxn modelId="{239714A3-FB24-46E3-A7A9-42752B1F62C4}" type="presParOf" srcId="{0699518B-5CB2-4C32-9C7C-915AFE49BD89}" destId="{763D757D-20EE-4FA2-8886-993746F4E6A3}" srcOrd="5" destOrd="0" presId="urn:microsoft.com/office/officeart/2005/8/layout/chevron1"/>
    <dgm:cxn modelId="{81C7CD8C-BC57-4C3B-B6F7-25927E972AC0}" type="presParOf" srcId="{0699518B-5CB2-4C32-9C7C-915AFE49BD89}" destId="{D604BDFD-AF7A-48DA-B64C-B794F331017D}"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2C248-DC33-4241-B09A-DB90BEDCA8E4}">
      <dsp:nvSpPr>
        <dsp:cNvPr id="0" name=""/>
        <dsp:cNvSpPr/>
      </dsp:nvSpPr>
      <dsp:spPr>
        <a:xfrm>
          <a:off x="0" y="1277573"/>
          <a:ext cx="10671928" cy="10950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D436EE-2884-47EB-B0DF-A8D6BDF7353B}">
      <dsp:nvSpPr>
        <dsp:cNvPr id="0" name=""/>
        <dsp:cNvSpPr/>
      </dsp:nvSpPr>
      <dsp:spPr>
        <a:xfrm>
          <a:off x="331256" y="1523962"/>
          <a:ext cx="602284" cy="6022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B2CEF1-FCE2-44A1-9CA6-638F8F871082}">
      <dsp:nvSpPr>
        <dsp:cNvPr id="0" name=""/>
        <dsp:cNvSpPr/>
      </dsp:nvSpPr>
      <dsp:spPr>
        <a:xfrm>
          <a:off x="1264797" y="1277573"/>
          <a:ext cx="9407130" cy="1095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94" tIns="115894" rIns="115894" bIns="115894"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tx1"/>
              </a:solidFill>
              <a:latin typeface="Century Gothic" panose="020B0502020202020204" pitchFamily="34" charset="0"/>
            </a:rPr>
            <a:t>Yes! Exhaustive testing is not possible. Instead, we need the optimal amount of testing based on the risk assessment of the application.</a:t>
          </a:r>
          <a:endParaRPr lang="en-US" sz="2200" kern="1200" dirty="0"/>
        </a:p>
      </dsp:txBody>
      <dsp:txXfrm>
        <a:off x="1264797" y="1277573"/>
        <a:ext cx="9407130" cy="109506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5C83C7-1624-4843-A6F2-82155BEC898B}">
      <dsp:nvSpPr>
        <dsp:cNvPr id="0" name=""/>
        <dsp:cNvSpPr/>
      </dsp:nvSpPr>
      <dsp:spPr>
        <a:xfrm>
          <a:off x="0" y="445"/>
          <a:ext cx="10671928" cy="10426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EC8DCD-8579-4927-81E3-2FE53398FA07}">
      <dsp:nvSpPr>
        <dsp:cNvPr id="0" name=""/>
        <dsp:cNvSpPr/>
      </dsp:nvSpPr>
      <dsp:spPr>
        <a:xfrm>
          <a:off x="315405" y="235044"/>
          <a:ext cx="573464" cy="5734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51DC8D-1114-4420-A1F9-D58E66B70F2F}">
      <dsp:nvSpPr>
        <dsp:cNvPr id="0" name=""/>
        <dsp:cNvSpPr/>
      </dsp:nvSpPr>
      <dsp:spPr>
        <a:xfrm>
          <a:off x="1204274" y="445"/>
          <a:ext cx="9467653" cy="1042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348" tIns="110348" rIns="110348" bIns="110348" numCol="1" spcCol="1270" anchor="ctr" anchorCtr="0">
          <a:noAutofit/>
        </a:bodyPr>
        <a:lstStyle/>
        <a:p>
          <a:pPr marL="0" lvl="0" indent="0" algn="l" defTabSz="755650">
            <a:lnSpc>
              <a:spcPct val="100000"/>
            </a:lnSpc>
            <a:spcBef>
              <a:spcPct val="0"/>
            </a:spcBef>
            <a:spcAft>
              <a:spcPct val="35000"/>
            </a:spcAft>
            <a:buNone/>
          </a:pPr>
          <a:r>
            <a:rPr lang="en-US" sz="1700" kern="1200" dirty="0">
              <a:latin typeface="Century Gothic" panose="020B0502020202020204" pitchFamily="34" charset="0"/>
            </a:rPr>
            <a:t>A software development approach in which test cases are developed to specify and validate what the code will do. </a:t>
          </a:r>
        </a:p>
      </dsp:txBody>
      <dsp:txXfrm>
        <a:off x="1204274" y="445"/>
        <a:ext cx="9467653" cy="1042662"/>
      </dsp:txXfrm>
    </dsp:sp>
    <dsp:sp modelId="{FE03E63C-424F-4499-8981-0553126C1069}">
      <dsp:nvSpPr>
        <dsp:cNvPr id="0" name=""/>
        <dsp:cNvSpPr/>
      </dsp:nvSpPr>
      <dsp:spPr>
        <a:xfrm>
          <a:off x="0" y="1303773"/>
          <a:ext cx="10671928" cy="10426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824E12-CA24-4372-9F9D-C8BE8F997EE1}">
      <dsp:nvSpPr>
        <dsp:cNvPr id="0" name=""/>
        <dsp:cNvSpPr/>
      </dsp:nvSpPr>
      <dsp:spPr>
        <a:xfrm>
          <a:off x="315405" y="1538372"/>
          <a:ext cx="573464" cy="5734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44F861-7A33-494C-978E-3223E26A1840}">
      <dsp:nvSpPr>
        <dsp:cNvPr id="0" name=""/>
        <dsp:cNvSpPr/>
      </dsp:nvSpPr>
      <dsp:spPr>
        <a:xfrm>
          <a:off x="1204274" y="1303773"/>
          <a:ext cx="9467653" cy="1042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348" tIns="110348" rIns="110348" bIns="110348" numCol="1" spcCol="1270" anchor="ctr" anchorCtr="0">
          <a:noAutofit/>
        </a:bodyPr>
        <a:lstStyle/>
        <a:p>
          <a:pPr marL="0" lvl="0" indent="0" algn="l" defTabSz="755650">
            <a:lnSpc>
              <a:spcPct val="100000"/>
            </a:lnSpc>
            <a:spcBef>
              <a:spcPct val="0"/>
            </a:spcBef>
            <a:spcAft>
              <a:spcPct val="35000"/>
            </a:spcAft>
            <a:buNone/>
          </a:pPr>
          <a:r>
            <a:rPr lang="en-US" sz="1700" kern="1200" dirty="0">
              <a:latin typeface="Century Gothic" panose="020B0502020202020204" pitchFamily="34" charset="0"/>
            </a:rPr>
            <a:t>In simple terms, test cases for each functionality are created and tested first and if the test fails then the new code is written in order to pass the test and making code simple and bug-free.</a:t>
          </a:r>
        </a:p>
      </dsp:txBody>
      <dsp:txXfrm>
        <a:off x="1204274" y="1303773"/>
        <a:ext cx="9467653" cy="1042662"/>
      </dsp:txXfrm>
    </dsp:sp>
    <dsp:sp modelId="{AD146659-AC70-4AA8-AFF5-4E607F158225}">
      <dsp:nvSpPr>
        <dsp:cNvPr id="0" name=""/>
        <dsp:cNvSpPr/>
      </dsp:nvSpPr>
      <dsp:spPr>
        <a:xfrm>
          <a:off x="0" y="2607101"/>
          <a:ext cx="10671928" cy="10426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A374C4-43C6-43F3-B640-B94A37B92660}">
      <dsp:nvSpPr>
        <dsp:cNvPr id="0" name=""/>
        <dsp:cNvSpPr/>
      </dsp:nvSpPr>
      <dsp:spPr>
        <a:xfrm>
          <a:off x="315405" y="2841700"/>
          <a:ext cx="573464" cy="573464"/>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0FD910-D99A-43D2-B6F5-1349EF16A4F6}">
      <dsp:nvSpPr>
        <dsp:cNvPr id="0" name=""/>
        <dsp:cNvSpPr/>
      </dsp:nvSpPr>
      <dsp:spPr>
        <a:xfrm>
          <a:off x="1204274" y="2607101"/>
          <a:ext cx="9467653" cy="1042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348" tIns="110348" rIns="110348" bIns="110348" numCol="1" spcCol="1270" anchor="ctr" anchorCtr="0">
          <a:noAutofit/>
        </a:bodyPr>
        <a:lstStyle/>
        <a:p>
          <a:pPr marL="0" lvl="0" indent="0" algn="l" defTabSz="755650">
            <a:lnSpc>
              <a:spcPct val="100000"/>
            </a:lnSpc>
            <a:spcBef>
              <a:spcPct val="0"/>
            </a:spcBef>
            <a:spcAft>
              <a:spcPct val="35000"/>
            </a:spcAft>
            <a:buNone/>
          </a:pPr>
          <a:r>
            <a:rPr lang="en-US" sz="1700" b="0" i="0" kern="1200" dirty="0">
              <a:latin typeface="Century Gothic" panose="020B0502020202020204" pitchFamily="34" charset="0"/>
            </a:rPr>
            <a:t>This process not only helps ensure correctness of the code -- but also helps to indirectly evolve the design and architecture of the project at hand.</a:t>
          </a:r>
          <a:endParaRPr lang="en-US" sz="1700" kern="1200" dirty="0">
            <a:latin typeface="Century Gothic" panose="020B0502020202020204" pitchFamily="34" charset="0"/>
          </a:endParaRPr>
        </a:p>
      </dsp:txBody>
      <dsp:txXfrm>
        <a:off x="1204274" y="2607101"/>
        <a:ext cx="9467653" cy="104266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950D36-4D40-47DC-A8C8-BE5058D29E07}">
      <dsp:nvSpPr>
        <dsp:cNvPr id="0" name=""/>
        <dsp:cNvSpPr/>
      </dsp:nvSpPr>
      <dsp:spPr>
        <a:xfrm>
          <a:off x="0" y="445"/>
          <a:ext cx="10671928" cy="10426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A745C7-0AC3-4180-9EA7-016917D94DAF}">
      <dsp:nvSpPr>
        <dsp:cNvPr id="0" name=""/>
        <dsp:cNvSpPr/>
      </dsp:nvSpPr>
      <dsp:spPr>
        <a:xfrm>
          <a:off x="315405" y="235044"/>
          <a:ext cx="573464" cy="5734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E659DB-66FE-4D8F-B9B6-85FC14B263E8}">
      <dsp:nvSpPr>
        <dsp:cNvPr id="0" name=""/>
        <dsp:cNvSpPr/>
      </dsp:nvSpPr>
      <dsp:spPr>
        <a:xfrm>
          <a:off x="1204274" y="445"/>
          <a:ext cx="9467653" cy="1042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348" tIns="110348" rIns="110348" bIns="110348" numCol="1" spcCol="1270" anchor="ctr" anchorCtr="0">
          <a:noAutofit/>
        </a:bodyPr>
        <a:lstStyle/>
        <a:p>
          <a:pPr marL="0" lvl="0" indent="0" algn="l" defTabSz="977900">
            <a:lnSpc>
              <a:spcPct val="100000"/>
            </a:lnSpc>
            <a:spcBef>
              <a:spcPct val="0"/>
            </a:spcBef>
            <a:spcAft>
              <a:spcPct val="35000"/>
            </a:spcAft>
            <a:buNone/>
          </a:pPr>
          <a:r>
            <a:rPr lang="en-US" sz="2200" b="0" i="0" kern="1200" dirty="0">
              <a:latin typeface="Century Gothic" panose="020B0502020202020204" pitchFamily="34" charset="0"/>
            </a:rPr>
            <a:t>This process sounds slow, and it often can be in the short-term, but it does improve the quality of the software project in the long-run. </a:t>
          </a:r>
          <a:endParaRPr lang="en-US" sz="2200" kern="1200" dirty="0">
            <a:latin typeface="Century Gothic" panose="020B0502020202020204" pitchFamily="34" charset="0"/>
          </a:endParaRPr>
        </a:p>
      </dsp:txBody>
      <dsp:txXfrm>
        <a:off x="1204274" y="445"/>
        <a:ext cx="9467653" cy="1042662"/>
      </dsp:txXfrm>
    </dsp:sp>
    <dsp:sp modelId="{F2D08F3C-123F-407B-B151-1F2A442DA088}">
      <dsp:nvSpPr>
        <dsp:cNvPr id="0" name=""/>
        <dsp:cNvSpPr/>
      </dsp:nvSpPr>
      <dsp:spPr>
        <a:xfrm>
          <a:off x="0" y="1303773"/>
          <a:ext cx="10671928" cy="10426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E75925-F2BE-4E15-BD44-D8AF2B0D1EC1}">
      <dsp:nvSpPr>
        <dsp:cNvPr id="0" name=""/>
        <dsp:cNvSpPr/>
      </dsp:nvSpPr>
      <dsp:spPr>
        <a:xfrm>
          <a:off x="315405" y="1538372"/>
          <a:ext cx="573464" cy="5734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A798C3-DF23-42DE-96E9-2D03E74DFAA3}">
      <dsp:nvSpPr>
        <dsp:cNvPr id="0" name=""/>
        <dsp:cNvSpPr/>
      </dsp:nvSpPr>
      <dsp:spPr>
        <a:xfrm>
          <a:off x="1204274" y="1303773"/>
          <a:ext cx="9467653" cy="1042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348" tIns="110348" rIns="110348" bIns="110348" numCol="1" spcCol="1270" anchor="ctr" anchorCtr="0">
          <a:noAutofit/>
        </a:bodyPr>
        <a:lstStyle/>
        <a:p>
          <a:pPr marL="0" lvl="0" indent="0" algn="l" defTabSz="977900">
            <a:lnSpc>
              <a:spcPct val="100000"/>
            </a:lnSpc>
            <a:spcBef>
              <a:spcPct val="0"/>
            </a:spcBef>
            <a:spcAft>
              <a:spcPct val="35000"/>
            </a:spcAft>
            <a:buNone/>
          </a:pPr>
          <a:r>
            <a:rPr lang="en-US" sz="2200" b="0" i="0" kern="1200" dirty="0">
              <a:latin typeface="Century Gothic" panose="020B0502020202020204" pitchFamily="34" charset="0"/>
            </a:rPr>
            <a:t>Having adequate test coverage acts as a safeguard so you don't accidentally change the functionality. </a:t>
          </a:r>
          <a:endParaRPr lang="en-US" sz="2200" kern="1200" dirty="0">
            <a:latin typeface="Century Gothic" panose="020B0502020202020204" pitchFamily="34" charset="0"/>
          </a:endParaRPr>
        </a:p>
      </dsp:txBody>
      <dsp:txXfrm>
        <a:off x="1204274" y="1303773"/>
        <a:ext cx="9467653" cy="1042662"/>
      </dsp:txXfrm>
    </dsp:sp>
    <dsp:sp modelId="{DC57D3CE-344C-4DEC-9D2A-CADC6D822585}">
      <dsp:nvSpPr>
        <dsp:cNvPr id="0" name=""/>
        <dsp:cNvSpPr/>
      </dsp:nvSpPr>
      <dsp:spPr>
        <a:xfrm>
          <a:off x="0" y="2607101"/>
          <a:ext cx="10671928" cy="10426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9C551B-6293-4E53-9E8A-A91CB34093F2}">
      <dsp:nvSpPr>
        <dsp:cNvPr id="0" name=""/>
        <dsp:cNvSpPr/>
      </dsp:nvSpPr>
      <dsp:spPr>
        <a:xfrm>
          <a:off x="315405" y="2841700"/>
          <a:ext cx="573464" cy="5734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C48859-2F93-4C7D-BFF4-FFA849E89493}">
      <dsp:nvSpPr>
        <dsp:cNvPr id="0" name=""/>
        <dsp:cNvSpPr/>
      </dsp:nvSpPr>
      <dsp:spPr>
        <a:xfrm>
          <a:off x="1204274" y="2607101"/>
          <a:ext cx="9467653" cy="1042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348" tIns="110348" rIns="110348" bIns="110348" numCol="1" spcCol="1270" anchor="ctr" anchorCtr="0">
          <a:noAutofit/>
        </a:bodyPr>
        <a:lstStyle/>
        <a:p>
          <a:pPr marL="0" lvl="0" indent="0" algn="l" defTabSz="977900">
            <a:lnSpc>
              <a:spcPct val="100000"/>
            </a:lnSpc>
            <a:spcBef>
              <a:spcPct val="0"/>
            </a:spcBef>
            <a:spcAft>
              <a:spcPct val="35000"/>
            </a:spcAft>
            <a:buNone/>
          </a:pPr>
          <a:r>
            <a:rPr lang="en-US" sz="2200" b="0" i="0" kern="1200" dirty="0">
              <a:latin typeface="Century Gothic" panose="020B0502020202020204" pitchFamily="34" charset="0"/>
            </a:rPr>
            <a:t>It's much better to catch a bug locally from your test suite than by a customer in production.</a:t>
          </a:r>
          <a:endParaRPr lang="en-US" sz="2200" kern="1200" dirty="0">
            <a:latin typeface="Century Gothic" panose="020B0502020202020204" pitchFamily="34" charset="0"/>
          </a:endParaRPr>
        </a:p>
      </dsp:txBody>
      <dsp:txXfrm>
        <a:off x="1204274" y="2607101"/>
        <a:ext cx="9467653" cy="104266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A1D66-7489-4C7E-9116-FFB77F60D74E}">
      <dsp:nvSpPr>
        <dsp:cNvPr id="0" name=""/>
        <dsp:cNvSpPr/>
      </dsp:nvSpPr>
      <dsp:spPr>
        <a:xfrm>
          <a:off x="0" y="22170"/>
          <a:ext cx="10741084" cy="7195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dirty="0">
              <a:latin typeface="Century Gothic" panose="020B0502020202020204" pitchFamily="34" charset="0"/>
            </a:rPr>
            <a:t>Simple Design</a:t>
          </a:r>
          <a:endParaRPr lang="en-US" sz="3000" kern="1200" dirty="0">
            <a:latin typeface="Century Gothic" panose="020B0502020202020204" pitchFamily="34" charset="0"/>
          </a:endParaRPr>
        </a:p>
      </dsp:txBody>
      <dsp:txXfrm>
        <a:off x="35125" y="57295"/>
        <a:ext cx="10670834" cy="649299"/>
      </dsp:txXfrm>
    </dsp:sp>
    <dsp:sp modelId="{14EB9158-0FA7-4759-8C17-539A98EAA511}">
      <dsp:nvSpPr>
        <dsp:cNvPr id="0" name=""/>
        <dsp:cNvSpPr/>
      </dsp:nvSpPr>
      <dsp:spPr>
        <a:xfrm>
          <a:off x="0" y="828120"/>
          <a:ext cx="10741084" cy="7195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dirty="0">
              <a:latin typeface="Century Gothic" panose="020B0502020202020204" pitchFamily="34" charset="0"/>
            </a:rPr>
            <a:t>Reduce costs</a:t>
          </a:r>
          <a:endParaRPr lang="en-US" sz="3000" kern="1200" dirty="0">
            <a:latin typeface="Century Gothic" panose="020B0502020202020204" pitchFamily="34" charset="0"/>
          </a:endParaRPr>
        </a:p>
      </dsp:txBody>
      <dsp:txXfrm>
        <a:off x="35125" y="863245"/>
        <a:ext cx="10670834" cy="649299"/>
      </dsp:txXfrm>
    </dsp:sp>
    <dsp:sp modelId="{235440E6-2D72-4744-9B81-342D7AC5FA17}">
      <dsp:nvSpPr>
        <dsp:cNvPr id="0" name=""/>
        <dsp:cNvSpPr/>
      </dsp:nvSpPr>
      <dsp:spPr>
        <a:xfrm>
          <a:off x="0" y="1634070"/>
          <a:ext cx="10741084" cy="7195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dirty="0">
              <a:latin typeface="Century Gothic" panose="020B0502020202020204" pitchFamily="34" charset="0"/>
            </a:rPr>
            <a:t>Make refactoring and rewriting easier</a:t>
          </a:r>
          <a:endParaRPr lang="en-US" sz="3000" kern="1200" dirty="0">
            <a:latin typeface="Century Gothic" panose="020B0502020202020204" pitchFamily="34" charset="0"/>
          </a:endParaRPr>
        </a:p>
      </dsp:txBody>
      <dsp:txXfrm>
        <a:off x="35125" y="1669195"/>
        <a:ext cx="10670834" cy="649299"/>
      </dsp:txXfrm>
    </dsp:sp>
    <dsp:sp modelId="{90A66A7C-09A6-4FBF-AAD9-3DDF4A13FD37}">
      <dsp:nvSpPr>
        <dsp:cNvPr id="0" name=""/>
        <dsp:cNvSpPr/>
      </dsp:nvSpPr>
      <dsp:spPr>
        <a:xfrm>
          <a:off x="0" y="2440020"/>
          <a:ext cx="10741084" cy="7195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dirty="0">
              <a:latin typeface="Century Gothic" panose="020B0502020202020204" pitchFamily="34" charset="0"/>
            </a:rPr>
            <a:t>Prevent bugs and coupling</a:t>
          </a:r>
          <a:endParaRPr lang="en-US" sz="3000" kern="1200" dirty="0">
            <a:latin typeface="Century Gothic" panose="020B0502020202020204" pitchFamily="34" charset="0"/>
          </a:endParaRPr>
        </a:p>
      </dsp:txBody>
      <dsp:txXfrm>
        <a:off x="35125" y="2475145"/>
        <a:ext cx="10670834" cy="649299"/>
      </dsp:txXfrm>
    </dsp:sp>
    <dsp:sp modelId="{55523E58-B32F-4D2C-A89A-54D10980E9CE}">
      <dsp:nvSpPr>
        <dsp:cNvPr id="0" name=""/>
        <dsp:cNvSpPr/>
      </dsp:nvSpPr>
      <dsp:spPr>
        <a:xfrm>
          <a:off x="0" y="3245970"/>
          <a:ext cx="10741084" cy="7195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dirty="0">
              <a:latin typeface="Century Gothic" panose="020B0502020202020204" pitchFamily="34" charset="0"/>
            </a:rPr>
            <a:t>Increase confidence that the code works as expected</a:t>
          </a:r>
          <a:endParaRPr lang="en-US" sz="3000" kern="1200" dirty="0">
            <a:latin typeface="Century Gothic" panose="020B0502020202020204" pitchFamily="34" charset="0"/>
          </a:endParaRPr>
        </a:p>
      </dsp:txBody>
      <dsp:txXfrm>
        <a:off x="35125" y="3281095"/>
        <a:ext cx="10670834" cy="649299"/>
      </dsp:txXfrm>
    </dsp:sp>
    <dsp:sp modelId="{502BC2C6-19DB-4B03-85D9-7946C159C5DC}">
      <dsp:nvSpPr>
        <dsp:cNvPr id="0" name=""/>
        <dsp:cNvSpPr/>
      </dsp:nvSpPr>
      <dsp:spPr>
        <a:xfrm>
          <a:off x="0" y="4051921"/>
          <a:ext cx="10741084" cy="7195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dirty="0">
              <a:latin typeface="Century Gothic" panose="020B0502020202020204" pitchFamily="34" charset="0"/>
            </a:rPr>
            <a:t>Eliminate fear of change</a:t>
          </a:r>
          <a:endParaRPr lang="en-US" sz="3000" kern="1200" dirty="0">
            <a:latin typeface="Century Gothic" panose="020B0502020202020204" pitchFamily="34" charset="0"/>
          </a:endParaRPr>
        </a:p>
      </dsp:txBody>
      <dsp:txXfrm>
        <a:off x="35125" y="4087046"/>
        <a:ext cx="10670834" cy="64929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D69D1-C7D0-4022-B4F9-599A1C58A931}">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6B4791-8A0D-4EA9-8D1D-C6F0BE81FF83}">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DDF8F0-1672-4680-B716-5B07F83CCF7B}">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US" sz="1700" b="0" i="0" kern="1200" dirty="0">
              <a:latin typeface="Century Gothic" panose="020B0502020202020204" pitchFamily="34" charset="0"/>
            </a:rPr>
            <a:t>Simple doesn’t mean easy</a:t>
          </a:r>
          <a:endParaRPr lang="en-US" sz="1700" kern="1200" dirty="0">
            <a:latin typeface="Century Gothic" panose="020B0502020202020204" pitchFamily="34" charset="0"/>
          </a:endParaRPr>
        </a:p>
      </dsp:txBody>
      <dsp:txXfrm>
        <a:off x="1429899" y="2442"/>
        <a:ext cx="5083704" cy="1238008"/>
      </dsp:txXfrm>
    </dsp:sp>
    <dsp:sp modelId="{B5D1535C-709B-4361-8448-69759D0F5EB7}">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A661D8-2A39-4BF4-98AA-EBD53F8CD4E6}">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A97E39-0DDC-4937-B8BB-8F16CF9163BE}">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US" sz="1700" b="0" i="0" kern="1200" dirty="0">
              <a:latin typeface="Century Gothic" panose="020B0502020202020204" pitchFamily="34" charset="0"/>
            </a:rPr>
            <a:t>Slow Process</a:t>
          </a:r>
          <a:endParaRPr lang="en-US" sz="1700" kern="1200" dirty="0">
            <a:latin typeface="Century Gothic" panose="020B0502020202020204" pitchFamily="34" charset="0"/>
          </a:endParaRPr>
        </a:p>
      </dsp:txBody>
      <dsp:txXfrm>
        <a:off x="1429899" y="1549953"/>
        <a:ext cx="5083704" cy="1238008"/>
      </dsp:txXfrm>
    </dsp:sp>
    <dsp:sp modelId="{7D3DA051-A8EF-4299-BC6A-FFE2E9B6B668}">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0B8619-43CE-4686-B997-5963DCBA74E2}">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54848D-B2D9-484F-A41A-34F0D7192986}">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US" sz="1700" b="0" i="0" kern="1200" dirty="0">
              <a:latin typeface="Century Gothic" panose="020B0502020202020204" pitchFamily="34" charset="0"/>
            </a:rPr>
            <a:t>Tests help to seek out bugs, but they can not find bugs that you simply introduce within the test code and in implementation code.</a:t>
          </a:r>
          <a:endParaRPr lang="en-US" sz="1700" kern="1200" dirty="0">
            <a:latin typeface="Century Gothic" panose="020B0502020202020204" pitchFamily="34" charset="0"/>
          </a:endParaRPr>
        </a:p>
      </dsp:txBody>
      <dsp:txXfrm>
        <a:off x="1429899" y="3097464"/>
        <a:ext cx="5083704" cy="1238008"/>
      </dsp:txXfrm>
    </dsp:sp>
    <dsp:sp modelId="{EDF9CEEA-4986-4A33-860B-4028887A160C}">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F020F0-DD9F-4349-814B-A49A4E7678F5}">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09632A-8C39-4076-BA8C-7252663E6FEA}">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US" sz="1700" b="0" i="0" kern="1200" dirty="0">
              <a:latin typeface="Century Gothic" panose="020B0502020202020204" pitchFamily="34" charset="0"/>
            </a:rPr>
            <a:t>Tests got to be maintained when requirements change </a:t>
          </a:r>
          <a:endParaRPr lang="en-US" sz="1700" kern="1200" dirty="0">
            <a:latin typeface="Century Gothic" panose="020B0502020202020204" pitchFamily="34" charset="0"/>
          </a:endParaRPr>
        </a:p>
      </dsp:txBody>
      <dsp:txXfrm>
        <a:off x="1429899" y="4644974"/>
        <a:ext cx="5083704" cy="1238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2C248-DC33-4241-B09A-DB90BEDCA8E4}">
      <dsp:nvSpPr>
        <dsp:cNvPr id="0" name=""/>
        <dsp:cNvSpPr/>
      </dsp:nvSpPr>
      <dsp:spPr>
        <a:xfrm>
          <a:off x="0" y="593158"/>
          <a:ext cx="10671928" cy="10950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D436EE-2884-47EB-B0DF-A8D6BDF7353B}">
      <dsp:nvSpPr>
        <dsp:cNvPr id="0" name=""/>
        <dsp:cNvSpPr/>
      </dsp:nvSpPr>
      <dsp:spPr>
        <a:xfrm>
          <a:off x="304268" y="793653"/>
          <a:ext cx="602284" cy="6022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B2CEF1-FCE2-44A1-9CA6-638F8F871082}">
      <dsp:nvSpPr>
        <dsp:cNvPr id="0" name=""/>
        <dsp:cNvSpPr/>
      </dsp:nvSpPr>
      <dsp:spPr>
        <a:xfrm>
          <a:off x="1264797" y="593158"/>
          <a:ext cx="9407130" cy="1095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94" tIns="115894" rIns="115894" bIns="115894"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Century Gothic" panose="020B0502020202020204" pitchFamily="34" charset="0"/>
            </a:rPr>
            <a:t>Approximately 80% of the problems are found in 20% of the modules.</a:t>
          </a:r>
        </a:p>
      </dsp:txBody>
      <dsp:txXfrm>
        <a:off x="1264797" y="593158"/>
        <a:ext cx="9407130" cy="1095062"/>
      </dsp:txXfrm>
    </dsp:sp>
    <dsp:sp modelId="{93F9490F-0115-4BB3-BBF4-01BCE50ABF4B}">
      <dsp:nvSpPr>
        <dsp:cNvPr id="0" name=""/>
        <dsp:cNvSpPr/>
      </dsp:nvSpPr>
      <dsp:spPr>
        <a:xfrm>
          <a:off x="0" y="1961987"/>
          <a:ext cx="10671928" cy="10950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988E3C-738B-4805-A9CA-33ED8DAA86F1}">
      <dsp:nvSpPr>
        <dsp:cNvPr id="0" name=""/>
        <dsp:cNvSpPr/>
      </dsp:nvSpPr>
      <dsp:spPr>
        <a:xfrm>
          <a:off x="331256" y="2208376"/>
          <a:ext cx="602284" cy="6022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2F10D9-D9E1-4524-9A44-E6014F91BC84}">
      <dsp:nvSpPr>
        <dsp:cNvPr id="0" name=""/>
        <dsp:cNvSpPr/>
      </dsp:nvSpPr>
      <dsp:spPr>
        <a:xfrm>
          <a:off x="1264797" y="1961987"/>
          <a:ext cx="9407130" cy="1095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94" tIns="115894" rIns="115894" bIns="115894"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Century Gothic" panose="020B0502020202020204" pitchFamily="34" charset="0"/>
            </a:rPr>
            <a:t>By experience, you can identify such risky modules.</a:t>
          </a:r>
        </a:p>
      </dsp:txBody>
      <dsp:txXfrm>
        <a:off x="1264797" y="1961987"/>
        <a:ext cx="9407130" cy="10950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F8F02-F7E5-4A2D-A0FD-EAE06F074A79}">
      <dsp:nvSpPr>
        <dsp:cNvPr id="0" name=""/>
        <dsp:cNvSpPr/>
      </dsp:nvSpPr>
      <dsp:spPr>
        <a:xfrm>
          <a:off x="0" y="593158"/>
          <a:ext cx="10671928" cy="10950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BFBDAE-2DBF-4CB1-B935-FC6DAA940F02}">
      <dsp:nvSpPr>
        <dsp:cNvPr id="0" name=""/>
        <dsp:cNvSpPr/>
      </dsp:nvSpPr>
      <dsp:spPr>
        <a:xfrm>
          <a:off x="331256" y="839548"/>
          <a:ext cx="602284" cy="6022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AE43E5-C595-4397-B547-7A853B5FAE7D}">
      <dsp:nvSpPr>
        <dsp:cNvPr id="0" name=""/>
        <dsp:cNvSpPr/>
      </dsp:nvSpPr>
      <dsp:spPr>
        <a:xfrm>
          <a:off x="1264797" y="593158"/>
          <a:ext cx="9407130" cy="1095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94" tIns="115894" rIns="115894" bIns="115894" numCol="1" spcCol="1270" anchor="ctr" anchorCtr="0">
          <a:noAutofit/>
        </a:bodyPr>
        <a:lstStyle/>
        <a:p>
          <a:pPr marL="0" lvl="0" indent="0" algn="l" defTabSz="800100">
            <a:lnSpc>
              <a:spcPct val="100000"/>
            </a:lnSpc>
            <a:spcBef>
              <a:spcPct val="0"/>
            </a:spcBef>
            <a:spcAft>
              <a:spcPct val="35000"/>
            </a:spcAft>
            <a:buNone/>
          </a:pPr>
          <a:r>
            <a:rPr lang="en-US" sz="1800" b="0" i="0" kern="1200" dirty="0">
              <a:latin typeface="Century Gothic" panose="020B0502020202020204" pitchFamily="34" charset="0"/>
            </a:rPr>
            <a:t>Repetitive use of the same pesticide mix to eradicate insects during farming will over time lead to the insects developing resistance to the pesticide Thereby ineffective of pesticides on insects.</a:t>
          </a:r>
          <a:endParaRPr lang="en-US" sz="1800" kern="1200" dirty="0">
            <a:latin typeface="Century Gothic" panose="020B0502020202020204" pitchFamily="34" charset="0"/>
          </a:endParaRPr>
        </a:p>
      </dsp:txBody>
      <dsp:txXfrm>
        <a:off x="1264797" y="593158"/>
        <a:ext cx="9407130" cy="1095062"/>
      </dsp:txXfrm>
    </dsp:sp>
    <dsp:sp modelId="{7BB78E1B-EA69-40D0-9861-7F1D07E6FEE2}">
      <dsp:nvSpPr>
        <dsp:cNvPr id="0" name=""/>
        <dsp:cNvSpPr/>
      </dsp:nvSpPr>
      <dsp:spPr>
        <a:xfrm>
          <a:off x="0" y="1961987"/>
          <a:ext cx="10671928" cy="10950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57DA9D-7480-4BF0-8249-A7FAAFDB3D6F}">
      <dsp:nvSpPr>
        <dsp:cNvPr id="0" name=""/>
        <dsp:cNvSpPr/>
      </dsp:nvSpPr>
      <dsp:spPr>
        <a:xfrm>
          <a:off x="331256" y="2208376"/>
          <a:ext cx="602284" cy="6022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C27A83-F6EE-4852-9BAC-205BA03D511B}">
      <dsp:nvSpPr>
        <dsp:cNvPr id="0" name=""/>
        <dsp:cNvSpPr/>
      </dsp:nvSpPr>
      <dsp:spPr>
        <a:xfrm>
          <a:off x="1264797" y="1961987"/>
          <a:ext cx="9407130" cy="1095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94" tIns="115894" rIns="115894" bIns="115894" numCol="1" spcCol="1270" anchor="ctr" anchorCtr="0">
          <a:noAutofit/>
        </a:bodyPr>
        <a:lstStyle/>
        <a:p>
          <a:pPr marL="0" lvl="0" indent="0" algn="l" defTabSz="800100">
            <a:lnSpc>
              <a:spcPct val="100000"/>
            </a:lnSpc>
            <a:spcBef>
              <a:spcPct val="0"/>
            </a:spcBef>
            <a:spcAft>
              <a:spcPct val="35000"/>
            </a:spcAft>
            <a:buNone/>
          </a:pPr>
          <a:r>
            <a:rPr lang="en-US" sz="1800" b="0" i="0" kern="1200" dirty="0">
              <a:latin typeface="Century Gothic" panose="020B0502020202020204" pitchFamily="34" charset="0"/>
            </a:rPr>
            <a:t>In software testing, If the same set of repetitive tests are conducted, the method will be useless for discovering new defects.</a:t>
          </a:r>
          <a:endParaRPr lang="en-US" sz="1800" kern="1200" dirty="0">
            <a:latin typeface="Century Gothic" panose="020B0502020202020204" pitchFamily="34" charset="0"/>
          </a:endParaRPr>
        </a:p>
      </dsp:txBody>
      <dsp:txXfrm>
        <a:off x="1264797" y="1961987"/>
        <a:ext cx="9407130" cy="10950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F8F02-F7E5-4A2D-A0FD-EAE06F074A79}">
      <dsp:nvSpPr>
        <dsp:cNvPr id="0" name=""/>
        <dsp:cNvSpPr/>
      </dsp:nvSpPr>
      <dsp:spPr>
        <a:xfrm>
          <a:off x="0" y="593158"/>
          <a:ext cx="10671928" cy="10950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BFBDAE-2DBF-4CB1-B935-FC6DAA940F02}">
      <dsp:nvSpPr>
        <dsp:cNvPr id="0" name=""/>
        <dsp:cNvSpPr/>
      </dsp:nvSpPr>
      <dsp:spPr>
        <a:xfrm>
          <a:off x="331256" y="839548"/>
          <a:ext cx="602284" cy="602284"/>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AE43E5-C595-4397-B547-7A853B5FAE7D}">
      <dsp:nvSpPr>
        <dsp:cNvPr id="0" name=""/>
        <dsp:cNvSpPr/>
      </dsp:nvSpPr>
      <dsp:spPr>
        <a:xfrm>
          <a:off x="1264797" y="593158"/>
          <a:ext cx="9407130" cy="1095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94" tIns="115894" rIns="115894" bIns="115894"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1"/>
              </a:solidFill>
              <a:latin typeface="Century Gothic" panose="020B0502020202020204" pitchFamily="34" charset="0"/>
            </a:rPr>
            <a:t>Testing talks about the presence of defects and doesn’t talk about the absence of defects. </a:t>
          </a:r>
          <a:endParaRPr lang="en-US" sz="1900" kern="1200" dirty="0"/>
        </a:p>
      </dsp:txBody>
      <dsp:txXfrm>
        <a:off x="1264797" y="593158"/>
        <a:ext cx="9407130" cy="1095062"/>
      </dsp:txXfrm>
    </dsp:sp>
    <dsp:sp modelId="{7BB78E1B-EA69-40D0-9861-7F1D07E6FEE2}">
      <dsp:nvSpPr>
        <dsp:cNvPr id="0" name=""/>
        <dsp:cNvSpPr/>
      </dsp:nvSpPr>
      <dsp:spPr>
        <a:xfrm>
          <a:off x="0" y="1961987"/>
          <a:ext cx="10671928" cy="10950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57DA9D-7480-4BF0-8249-A7FAAFDB3D6F}">
      <dsp:nvSpPr>
        <dsp:cNvPr id="0" name=""/>
        <dsp:cNvSpPr/>
      </dsp:nvSpPr>
      <dsp:spPr>
        <a:xfrm>
          <a:off x="331256" y="2208376"/>
          <a:ext cx="602284" cy="6022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C27A83-F6EE-4852-9BAC-205BA03D511B}">
      <dsp:nvSpPr>
        <dsp:cNvPr id="0" name=""/>
        <dsp:cNvSpPr/>
      </dsp:nvSpPr>
      <dsp:spPr>
        <a:xfrm>
          <a:off x="1264797" y="1961987"/>
          <a:ext cx="9407130" cy="1095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94" tIns="115894" rIns="115894" bIns="115894"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1"/>
              </a:solidFill>
              <a:latin typeface="Century Gothic" panose="020B0502020202020204" pitchFamily="34" charset="0"/>
            </a:rPr>
            <a:t>Software Testing reduces the probability of undiscovered defects remaining in the software but even if no defects are found, it is not a proof of correctness.</a:t>
          </a:r>
          <a:endParaRPr lang="en-US" sz="1900" kern="1200" dirty="0"/>
        </a:p>
      </dsp:txBody>
      <dsp:txXfrm>
        <a:off x="1264797" y="1961987"/>
        <a:ext cx="9407130" cy="10950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2C248-DC33-4241-B09A-DB90BEDCA8E4}">
      <dsp:nvSpPr>
        <dsp:cNvPr id="0" name=""/>
        <dsp:cNvSpPr/>
      </dsp:nvSpPr>
      <dsp:spPr>
        <a:xfrm>
          <a:off x="0" y="1356362"/>
          <a:ext cx="10671928" cy="10950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D436EE-2884-47EB-B0DF-A8D6BDF7353B}">
      <dsp:nvSpPr>
        <dsp:cNvPr id="0" name=""/>
        <dsp:cNvSpPr/>
      </dsp:nvSpPr>
      <dsp:spPr>
        <a:xfrm>
          <a:off x="331256" y="1523962"/>
          <a:ext cx="602284" cy="6022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B2CEF1-FCE2-44A1-9CA6-638F8F871082}">
      <dsp:nvSpPr>
        <dsp:cNvPr id="0" name=""/>
        <dsp:cNvSpPr/>
      </dsp:nvSpPr>
      <dsp:spPr>
        <a:xfrm>
          <a:off x="1264797" y="1277573"/>
          <a:ext cx="9407130" cy="1095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94" tIns="115894" rIns="115894" bIns="115894"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tx1"/>
              </a:solidFill>
              <a:latin typeface="Century Gothic" panose="020B0502020202020204" pitchFamily="34" charset="0"/>
            </a:rPr>
            <a:t>Finding and fixing defects does not help if the system build is unusable and does not fulfill the user’s needs &amp; requirements.</a:t>
          </a:r>
          <a:endParaRPr lang="en-US" sz="2400" kern="1200" dirty="0"/>
        </a:p>
      </dsp:txBody>
      <dsp:txXfrm>
        <a:off x="1264797" y="1277573"/>
        <a:ext cx="9407130" cy="10950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04D27-5C28-45D4-A325-7FD103B5CA19}">
      <dsp:nvSpPr>
        <dsp:cNvPr id="0" name=""/>
        <dsp:cNvSpPr/>
      </dsp:nvSpPr>
      <dsp:spPr>
        <a:xfrm>
          <a:off x="0" y="593158"/>
          <a:ext cx="10671928" cy="10950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DA213C-1E22-4B1B-BB63-0BA93B1940D2}">
      <dsp:nvSpPr>
        <dsp:cNvPr id="0" name=""/>
        <dsp:cNvSpPr/>
      </dsp:nvSpPr>
      <dsp:spPr>
        <a:xfrm>
          <a:off x="331256" y="839548"/>
          <a:ext cx="602284" cy="6022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F056B3-417C-4A1F-816B-6FA0EA90B66C}">
      <dsp:nvSpPr>
        <dsp:cNvPr id="0" name=""/>
        <dsp:cNvSpPr/>
      </dsp:nvSpPr>
      <dsp:spPr>
        <a:xfrm>
          <a:off x="1264797" y="593158"/>
          <a:ext cx="9407130" cy="1095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94" tIns="115894" rIns="115894" bIns="115894" numCol="1" spcCol="1270" anchor="ctr" anchorCtr="0">
          <a:noAutofit/>
        </a:bodyPr>
        <a:lstStyle/>
        <a:p>
          <a:pPr marL="0" lvl="0" indent="0" algn="l" defTabSz="1111250">
            <a:lnSpc>
              <a:spcPct val="100000"/>
            </a:lnSpc>
            <a:spcBef>
              <a:spcPct val="0"/>
            </a:spcBef>
            <a:spcAft>
              <a:spcPct val="35000"/>
            </a:spcAft>
            <a:buNone/>
          </a:pPr>
          <a:r>
            <a:rPr lang="en-US" sz="2500" b="0" i="0" kern="1200" dirty="0">
              <a:latin typeface="Century Gothic" panose="020B0502020202020204" pitchFamily="34" charset="0"/>
            </a:rPr>
            <a:t>Testing should start as early as possible in the Software Development Life Cycle. </a:t>
          </a:r>
          <a:endParaRPr lang="en-US" sz="2500" kern="1200" dirty="0">
            <a:latin typeface="Century Gothic" panose="020B0502020202020204" pitchFamily="34" charset="0"/>
          </a:endParaRPr>
        </a:p>
      </dsp:txBody>
      <dsp:txXfrm>
        <a:off x="1264797" y="593158"/>
        <a:ext cx="9407130" cy="1095062"/>
      </dsp:txXfrm>
    </dsp:sp>
    <dsp:sp modelId="{6006C457-239C-48EB-839F-68FB8E801501}">
      <dsp:nvSpPr>
        <dsp:cNvPr id="0" name=""/>
        <dsp:cNvSpPr/>
      </dsp:nvSpPr>
      <dsp:spPr>
        <a:xfrm>
          <a:off x="0" y="1961987"/>
          <a:ext cx="10671928" cy="10950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C817B-1F2C-43A6-BA73-2F8F33ABA6C7}">
      <dsp:nvSpPr>
        <dsp:cNvPr id="0" name=""/>
        <dsp:cNvSpPr/>
      </dsp:nvSpPr>
      <dsp:spPr>
        <a:xfrm>
          <a:off x="331256" y="2208376"/>
          <a:ext cx="602284" cy="6022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104F5C-9315-4EF0-A4E5-468F6ABBF627}">
      <dsp:nvSpPr>
        <dsp:cNvPr id="0" name=""/>
        <dsp:cNvSpPr/>
      </dsp:nvSpPr>
      <dsp:spPr>
        <a:xfrm>
          <a:off x="1264797" y="1961987"/>
          <a:ext cx="9407130" cy="1095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94" tIns="115894" rIns="115894" bIns="115894" numCol="1" spcCol="1270" anchor="ctr" anchorCtr="0">
          <a:noAutofit/>
        </a:bodyPr>
        <a:lstStyle/>
        <a:p>
          <a:pPr marL="0" lvl="0" indent="0" algn="l" defTabSz="1111250">
            <a:lnSpc>
              <a:spcPct val="100000"/>
            </a:lnSpc>
            <a:spcBef>
              <a:spcPct val="0"/>
            </a:spcBef>
            <a:spcAft>
              <a:spcPct val="35000"/>
            </a:spcAft>
            <a:buNone/>
          </a:pPr>
          <a:r>
            <a:rPr lang="en-US" sz="2500" b="0" i="0" kern="1200" dirty="0">
              <a:latin typeface="Century Gothic" panose="020B0502020202020204" pitchFamily="34" charset="0"/>
            </a:rPr>
            <a:t>So that any defects in the requirements or design phase are captured in early stages.</a:t>
          </a:r>
          <a:endParaRPr lang="en-US" sz="2500" kern="1200" dirty="0">
            <a:latin typeface="Century Gothic" panose="020B0502020202020204" pitchFamily="34" charset="0"/>
          </a:endParaRPr>
        </a:p>
      </dsp:txBody>
      <dsp:txXfrm>
        <a:off x="1264797" y="1961987"/>
        <a:ext cx="9407130" cy="10950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04D27-5C28-45D4-A325-7FD103B5CA19}">
      <dsp:nvSpPr>
        <dsp:cNvPr id="0" name=""/>
        <dsp:cNvSpPr/>
      </dsp:nvSpPr>
      <dsp:spPr>
        <a:xfrm>
          <a:off x="0" y="1466850"/>
          <a:ext cx="10995084" cy="12573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DA213C-1E22-4B1B-BB63-0BA93B1940D2}">
      <dsp:nvSpPr>
        <dsp:cNvPr id="0" name=""/>
        <dsp:cNvSpPr/>
      </dsp:nvSpPr>
      <dsp:spPr>
        <a:xfrm>
          <a:off x="380333" y="1749742"/>
          <a:ext cx="691515" cy="6915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F056B3-417C-4A1F-816B-6FA0EA90B66C}">
      <dsp:nvSpPr>
        <dsp:cNvPr id="0" name=""/>
        <dsp:cNvSpPr/>
      </dsp:nvSpPr>
      <dsp:spPr>
        <a:xfrm>
          <a:off x="1452181" y="1466850"/>
          <a:ext cx="9542902" cy="1257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064" tIns="133064" rIns="133064" bIns="133064"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tx1"/>
              </a:solidFill>
              <a:latin typeface="Century Gothic" panose="020B0502020202020204" pitchFamily="34" charset="0"/>
            </a:rPr>
            <a:t>All the developed software’s are not identical. You might use a different approach, methodologies, techniques, and types of testing depending upon the application type.</a:t>
          </a:r>
          <a:endParaRPr lang="en-US" sz="2000" kern="1200" dirty="0"/>
        </a:p>
      </dsp:txBody>
      <dsp:txXfrm>
        <a:off x="1452181" y="1466850"/>
        <a:ext cx="9542902" cy="12573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40BB17-A06A-4506-BA91-AD7CF2DA0E76}">
      <dsp:nvSpPr>
        <dsp:cNvPr id="0" name=""/>
        <dsp:cNvSpPr/>
      </dsp:nvSpPr>
      <dsp:spPr>
        <a:xfrm>
          <a:off x="2401" y="1193677"/>
          <a:ext cx="2926376" cy="1170550"/>
        </a:xfrm>
        <a:prstGeom prst="chevron">
          <a:avLst/>
        </a:prstGeom>
        <a:solidFill>
          <a:schemeClr val="tx1">
            <a:lumMod val="85000"/>
            <a:lumOff val="1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4016" tIns="41339" rIns="41339" bIns="41339" numCol="1" spcCol="1270" anchor="ctr" anchorCtr="0">
          <a:noAutofit/>
        </a:bodyPr>
        <a:lstStyle/>
        <a:p>
          <a:pPr marL="0" lvl="0" indent="0" algn="ctr" defTabSz="1377950">
            <a:lnSpc>
              <a:spcPct val="90000"/>
            </a:lnSpc>
            <a:spcBef>
              <a:spcPct val="0"/>
            </a:spcBef>
            <a:spcAft>
              <a:spcPct val="35000"/>
            </a:spcAft>
            <a:buNone/>
          </a:pPr>
          <a:r>
            <a:rPr lang="en-US" sz="3100" b="1" i="0" kern="1200" dirty="0"/>
            <a:t>Code</a:t>
          </a:r>
          <a:endParaRPr lang="en-US" sz="3100" kern="1200" dirty="0"/>
        </a:p>
      </dsp:txBody>
      <dsp:txXfrm>
        <a:off x="587676" y="1193677"/>
        <a:ext cx="1755826" cy="1170550"/>
      </dsp:txXfrm>
    </dsp:sp>
    <dsp:sp modelId="{35A45DF3-D146-42F4-AE47-BC48866C799E}">
      <dsp:nvSpPr>
        <dsp:cNvPr id="0" name=""/>
        <dsp:cNvSpPr/>
      </dsp:nvSpPr>
      <dsp:spPr>
        <a:xfrm>
          <a:off x="2636140" y="1193677"/>
          <a:ext cx="2926376" cy="1170550"/>
        </a:xfrm>
        <a:prstGeom prst="chevron">
          <a:avLst/>
        </a:prstGeom>
        <a:solidFill>
          <a:schemeClr val="accent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4016" tIns="41339" rIns="41339" bIns="41339" numCol="1" spcCol="1270" anchor="ctr" anchorCtr="0">
          <a:noAutofit/>
        </a:bodyPr>
        <a:lstStyle/>
        <a:p>
          <a:pPr marL="0" lvl="0" indent="0" algn="ctr" defTabSz="1377950">
            <a:lnSpc>
              <a:spcPct val="90000"/>
            </a:lnSpc>
            <a:spcBef>
              <a:spcPct val="0"/>
            </a:spcBef>
            <a:spcAft>
              <a:spcPct val="35000"/>
            </a:spcAft>
            <a:buNone/>
          </a:pPr>
          <a:r>
            <a:rPr lang="en-US" sz="3100" b="1" i="0" kern="1200"/>
            <a:t>Compile</a:t>
          </a:r>
          <a:endParaRPr lang="en-US" sz="3100" kern="1200"/>
        </a:p>
      </dsp:txBody>
      <dsp:txXfrm>
        <a:off x="3221415" y="1193677"/>
        <a:ext cx="1755826" cy="1170550"/>
      </dsp:txXfrm>
    </dsp:sp>
    <dsp:sp modelId="{A480D171-B306-476D-A8E3-8B4B2F945599}">
      <dsp:nvSpPr>
        <dsp:cNvPr id="0" name=""/>
        <dsp:cNvSpPr/>
      </dsp:nvSpPr>
      <dsp:spPr>
        <a:xfrm>
          <a:off x="5269879" y="1193677"/>
          <a:ext cx="2926376" cy="1170550"/>
        </a:xfrm>
        <a:prstGeom prst="chevron">
          <a:avLst/>
        </a:prstGeom>
        <a:solidFill>
          <a:schemeClr val="accent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4016" tIns="41339" rIns="41339" bIns="41339" numCol="1" spcCol="1270" anchor="ctr" anchorCtr="0">
          <a:noAutofit/>
        </a:bodyPr>
        <a:lstStyle/>
        <a:p>
          <a:pPr marL="0" lvl="0" indent="0" algn="ctr" defTabSz="1377950">
            <a:lnSpc>
              <a:spcPct val="90000"/>
            </a:lnSpc>
            <a:spcBef>
              <a:spcPct val="0"/>
            </a:spcBef>
            <a:spcAft>
              <a:spcPct val="35000"/>
            </a:spcAft>
            <a:buNone/>
          </a:pPr>
          <a:r>
            <a:rPr lang="en-US" sz="3100" b="1" i="0" kern="1200" dirty="0"/>
            <a:t>test</a:t>
          </a:r>
          <a:endParaRPr lang="en-US" sz="3100" kern="1200" dirty="0"/>
        </a:p>
      </dsp:txBody>
      <dsp:txXfrm>
        <a:off x="5855154" y="1193677"/>
        <a:ext cx="1755826" cy="11705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81D61-B7F2-4655-AF87-EABFFCB00B40}">
      <dsp:nvSpPr>
        <dsp:cNvPr id="0" name=""/>
        <dsp:cNvSpPr/>
      </dsp:nvSpPr>
      <dsp:spPr>
        <a:xfrm>
          <a:off x="0" y="1600199"/>
          <a:ext cx="2839417" cy="1135766"/>
        </a:xfrm>
        <a:prstGeom prst="chevron">
          <a:avLst/>
        </a:prstGeom>
        <a:solidFill>
          <a:schemeClr val="tx1">
            <a:lumMod val="85000"/>
            <a:lumOff val="1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dirty="0"/>
            <a:t>Write a test</a:t>
          </a:r>
        </a:p>
      </dsp:txBody>
      <dsp:txXfrm>
        <a:off x="567883" y="1600199"/>
        <a:ext cx="1703651" cy="1135766"/>
      </dsp:txXfrm>
    </dsp:sp>
    <dsp:sp modelId="{98852CDF-48E4-4115-BE7D-4DC9B24AA9DF}">
      <dsp:nvSpPr>
        <dsp:cNvPr id="0" name=""/>
        <dsp:cNvSpPr/>
      </dsp:nvSpPr>
      <dsp:spPr>
        <a:xfrm>
          <a:off x="2560353" y="1600199"/>
          <a:ext cx="2839417" cy="113576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dirty="0"/>
            <a:t>See it fail</a:t>
          </a:r>
        </a:p>
      </dsp:txBody>
      <dsp:txXfrm>
        <a:off x="3128236" y="1600199"/>
        <a:ext cx="1703651" cy="1135766"/>
      </dsp:txXfrm>
    </dsp:sp>
    <dsp:sp modelId="{6FDA5445-8BF5-4968-8C63-C5D21569719D}">
      <dsp:nvSpPr>
        <dsp:cNvPr id="0" name=""/>
        <dsp:cNvSpPr/>
      </dsp:nvSpPr>
      <dsp:spPr>
        <a:xfrm>
          <a:off x="5115829" y="1608388"/>
          <a:ext cx="2839417" cy="1135766"/>
        </a:xfrm>
        <a:prstGeom prst="chevron">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dirty="0"/>
            <a:t>Make it pass</a:t>
          </a:r>
        </a:p>
      </dsp:txBody>
      <dsp:txXfrm>
        <a:off x="5683712" y="1608388"/>
        <a:ext cx="1703651" cy="1135766"/>
      </dsp:txXfrm>
    </dsp:sp>
    <dsp:sp modelId="{D604BDFD-AF7A-48DA-B64C-B794F331017D}">
      <dsp:nvSpPr>
        <dsp:cNvPr id="0" name=""/>
        <dsp:cNvSpPr/>
      </dsp:nvSpPr>
      <dsp:spPr>
        <a:xfrm>
          <a:off x="7671304" y="1608388"/>
          <a:ext cx="2839417" cy="1135766"/>
        </a:xfrm>
        <a:prstGeom prst="chevron">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dirty="0"/>
            <a:t>Make it better</a:t>
          </a:r>
        </a:p>
      </dsp:txBody>
      <dsp:txXfrm>
        <a:off x="8239187" y="1608388"/>
        <a:ext cx="1703651" cy="11357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6" name="Google Shape;3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1781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1810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3736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884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a:solidFill>
                  <a:schemeClr val="bg2"/>
                </a:solidFill>
                <a:latin typeface="Century Gothic" panose="020B0502020202020204" pitchFamily="34" charset="0"/>
              </a:rPr>
              <a:t>Regression testing: It is possible that a change made in one part of the code, whether a fix or another type of change, may accidentally affect the behavior of other parts of the code, whether within the same component, in other components of the same system</a:t>
            </a:r>
            <a:endParaRPr lang="en-US" dirty="0"/>
          </a:p>
        </p:txBody>
      </p:sp>
    </p:spTree>
    <p:extLst>
      <p:ext uri="{BB962C8B-B14F-4D97-AF65-F5344CB8AC3E}">
        <p14:creationId xmlns:p14="http://schemas.microsoft.com/office/powerpoint/2010/main" val="3086201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u="sng" dirty="0"/>
              <a:t>Black Box Testing [specification based] </a:t>
            </a:r>
            <a:r>
              <a:rPr lang="en-US" dirty="0"/>
              <a:t>is a software testing method in which the internal structure/design/implementation of the item being tested is not known to the tester. Only the external design and structure are tested.</a:t>
            </a:r>
          </a:p>
          <a:p>
            <a:r>
              <a:rPr lang="en-US" sz="1200" b="0" i="0" kern="1200" dirty="0">
                <a:solidFill>
                  <a:schemeClr val="tx1"/>
                </a:solidFill>
                <a:effectLst/>
                <a:latin typeface="+mn-lt"/>
                <a:ea typeface="+mn-ea"/>
                <a:cs typeface="+mn-cs"/>
              </a:rPr>
              <a:t>It is mostly </a:t>
            </a:r>
            <a:r>
              <a:rPr lang="en-US" sz="1200" b="0" i="0" u="sng" kern="1200" dirty="0">
                <a:solidFill>
                  <a:schemeClr val="tx1"/>
                </a:solidFill>
                <a:effectLst/>
                <a:latin typeface="+mn-lt"/>
                <a:ea typeface="+mn-ea"/>
                <a:cs typeface="+mn-cs"/>
              </a:rPr>
              <a:t>done by software testers.</a:t>
            </a:r>
          </a:p>
          <a:p>
            <a:endParaRPr lang="en-US" sz="1200" b="0" i="0" u="sng"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Using in acceptance testing and system testing levels</a:t>
            </a:r>
          </a:p>
          <a:p>
            <a:endParaRPr lang="en-US" sz="1200" b="0" i="0" u="sng"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Black-box test design techniques-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Decision table testing[rules and conditions]</a:t>
            </a:r>
          </a:p>
          <a:p>
            <a:pPr fontAlgn="base"/>
            <a:r>
              <a:rPr lang="en-US" sz="1200" b="0" i="0" kern="1200" dirty="0">
                <a:solidFill>
                  <a:schemeClr val="tx1"/>
                </a:solidFill>
                <a:effectLst/>
                <a:latin typeface="+mn-lt"/>
                <a:ea typeface="+mn-ea"/>
                <a:cs typeface="+mn-cs"/>
              </a:rPr>
              <a:t>State</a:t>
            </a:r>
            <a:r>
              <a:rPr lang="en-US" sz="1200" b="0" i="0" kern="1200" baseline="0" dirty="0">
                <a:solidFill>
                  <a:schemeClr val="tx1"/>
                </a:solidFill>
                <a:effectLst/>
                <a:latin typeface="+mn-lt"/>
                <a:ea typeface="+mn-ea"/>
                <a:cs typeface="+mn-cs"/>
              </a:rPr>
              <a:t> transition</a:t>
            </a:r>
          </a:p>
          <a:p>
            <a:pPr fontAlgn="base"/>
            <a:r>
              <a:rPr lang="en-US" sz="1200" b="0" i="0" kern="1200" baseline="0" dirty="0">
                <a:solidFill>
                  <a:schemeClr val="tx1"/>
                </a:solidFill>
                <a:effectLst/>
                <a:latin typeface="+mn-lt"/>
                <a:ea typeface="+mn-ea"/>
                <a:cs typeface="+mn-cs"/>
              </a:rPr>
              <a:t>Use case technique</a:t>
            </a:r>
          </a:p>
          <a:p>
            <a:pPr fontAlgn="base"/>
            <a:r>
              <a:rPr lang="en-US" sz="1200" b="0" i="0" kern="1200" baseline="0" dirty="0">
                <a:solidFill>
                  <a:schemeClr val="tx1"/>
                </a:solidFill>
                <a:effectLst/>
                <a:latin typeface="+mn-lt"/>
                <a:ea typeface="+mn-ea"/>
                <a:cs typeface="+mn-cs"/>
              </a:rPr>
              <a:t>Boundary value analysis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All-pairs testing</a:t>
            </a:r>
          </a:p>
          <a:p>
            <a:pPr fontAlgn="base"/>
            <a:r>
              <a:rPr lang="en-US" sz="1200" b="0" i="0" kern="1200" dirty="0">
                <a:solidFill>
                  <a:schemeClr val="tx1"/>
                </a:solidFill>
                <a:effectLst/>
                <a:latin typeface="+mn-lt"/>
                <a:ea typeface="+mn-ea"/>
                <a:cs typeface="+mn-cs"/>
              </a:rPr>
              <a:t>Equivalence partitioning</a:t>
            </a:r>
          </a:p>
          <a:p>
            <a:pPr fontAlgn="base"/>
            <a:r>
              <a:rPr lang="en-US" sz="1200" b="0" i="0" kern="1200" dirty="0">
                <a:solidFill>
                  <a:schemeClr val="tx1"/>
                </a:solidFill>
                <a:effectLst/>
                <a:latin typeface="+mn-lt"/>
                <a:ea typeface="+mn-ea"/>
                <a:cs typeface="+mn-cs"/>
              </a:rPr>
              <a:t>Error guessing</a:t>
            </a:r>
          </a:p>
          <a:p>
            <a:endParaRPr lang="en-US" u="sng" dirty="0"/>
          </a:p>
          <a:p>
            <a:endParaRPr lang="en-US" dirty="0"/>
          </a:p>
          <a:p>
            <a:r>
              <a:rPr lang="en-US" b="1" u="sng" dirty="0"/>
              <a:t>White Box Testing[glass box or structured based] </a:t>
            </a:r>
            <a:r>
              <a:rPr lang="en-US" dirty="0"/>
              <a:t>is a software testing method in which the internal structure/design/implementation of the item being tested is known to the tester. Implementation and impact of the code are tested.</a:t>
            </a:r>
          </a:p>
          <a:p>
            <a:r>
              <a:rPr lang="en-US" sz="1200" b="0" i="0" kern="1200" dirty="0">
                <a:solidFill>
                  <a:schemeClr val="tx1"/>
                </a:solidFill>
                <a:effectLst/>
                <a:latin typeface="+mn-lt"/>
                <a:ea typeface="+mn-ea"/>
                <a:cs typeface="+mn-cs"/>
              </a:rPr>
              <a:t>It is mostly </a:t>
            </a:r>
            <a:r>
              <a:rPr lang="en-US" sz="1200" b="0" i="0" u="sng" kern="1200" dirty="0">
                <a:solidFill>
                  <a:schemeClr val="tx1"/>
                </a:solidFill>
                <a:effectLst/>
                <a:latin typeface="+mn-lt"/>
                <a:ea typeface="+mn-ea"/>
                <a:cs typeface="+mn-cs"/>
              </a:rPr>
              <a:t>done by software developers.</a:t>
            </a:r>
          </a:p>
          <a:p>
            <a:endParaRPr lang="en-US" sz="1200" b="0" i="0" u="sng"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Using in integration and unit testing levels</a:t>
            </a:r>
          </a:p>
          <a:p>
            <a:endParaRPr lang="en-US" sz="1200" b="0" i="0" u="sng"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White-box test design techniques-</a:t>
            </a:r>
          </a:p>
          <a:p>
            <a:pPr fontAlgn="base"/>
            <a:r>
              <a:rPr lang="en-US" sz="1200" b="0" i="0" kern="1200" dirty="0">
                <a:solidFill>
                  <a:schemeClr val="tx1"/>
                </a:solidFill>
                <a:effectLst/>
                <a:latin typeface="+mn-lt"/>
                <a:ea typeface="+mn-ea"/>
                <a:cs typeface="+mn-cs"/>
              </a:rPr>
              <a:t>Decision testing</a:t>
            </a:r>
          </a:p>
          <a:p>
            <a:pPr fontAlgn="base"/>
            <a:r>
              <a:rPr lang="en-US" sz="1200" b="0" i="0" kern="1200" dirty="0">
                <a:solidFill>
                  <a:schemeClr val="tx1"/>
                </a:solidFill>
                <a:effectLst/>
                <a:latin typeface="+mn-lt"/>
                <a:ea typeface="+mn-ea"/>
                <a:cs typeface="+mn-cs"/>
              </a:rPr>
              <a:t>Statement</a:t>
            </a:r>
            <a:r>
              <a:rPr lang="en-US" sz="1200" b="0" i="0" kern="1200" baseline="0" dirty="0">
                <a:solidFill>
                  <a:schemeClr val="tx1"/>
                </a:solidFill>
                <a:effectLst/>
                <a:latin typeface="+mn-lt"/>
                <a:ea typeface="+mn-ea"/>
                <a:cs typeface="+mn-cs"/>
              </a:rPr>
              <a:t> testing</a:t>
            </a:r>
          </a:p>
          <a:p>
            <a:pPr fontAlgn="base"/>
            <a:r>
              <a:rPr lang="en-US" sz="1200" b="0" i="0" kern="1200" dirty="0">
                <a:solidFill>
                  <a:schemeClr val="tx1"/>
                </a:solidFill>
                <a:effectLst/>
                <a:latin typeface="+mn-lt"/>
                <a:ea typeface="+mn-ea"/>
                <a:cs typeface="+mn-cs"/>
              </a:rPr>
              <a:t>Control flow testing</a:t>
            </a:r>
          </a:p>
          <a:p>
            <a:pPr fontAlgn="base"/>
            <a:r>
              <a:rPr lang="en-US" sz="1200" b="0" i="0" kern="1200" dirty="0">
                <a:solidFill>
                  <a:schemeClr val="tx1"/>
                </a:solidFill>
                <a:effectLst/>
                <a:latin typeface="+mn-lt"/>
                <a:ea typeface="+mn-ea"/>
                <a:cs typeface="+mn-cs"/>
              </a:rPr>
              <a:t>Data flow testing</a:t>
            </a:r>
          </a:p>
          <a:p>
            <a:pPr fontAlgn="base"/>
            <a:r>
              <a:rPr lang="en-US" sz="1200" b="0" i="0" kern="1200" dirty="0">
                <a:solidFill>
                  <a:schemeClr val="tx1"/>
                </a:solidFill>
                <a:effectLst/>
                <a:latin typeface="+mn-lt"/>
                <a:ea typeface="+mn-ea"/>
                <a:cs typeface="+mn-cs"/>
              </a:rPr>
              <a:t>Branch testing</a:t>
            </a:r>
          </a:p>
          <a:p>
            <a:endParaRPr lang="en-US" sz="1200" b="0" i="0" u="sng" kern="1200" dirty="0">
              <a:solidFill>
                <a:schemeClr val="tx1"/>
              </a:solidFill>
              <a:effectLst/>
              <a:latin typeface="+mn-lt"/>
              <a:ea typeface="+mn-ea"/>
              <a:cs typeface="+mn-cs"/>
            </a:endParaRPr>
          </a:p>
          <a:p>
            <a:endParaRPr lang="en-US" sz="1200" b="0" i="0" u="sng" kern="1200" dirty="0">
              <a:solidFill>
                <a:schemeClr val="tx1"/>
              </a:solidFill>
              <a:effectLst/>
              <a:latin typeface="+mn-lt"/>
              <a:ea typeface="+mn-ea"/>
              <a:cs typeface="+mn-cs"/>
            </a:endParaRPr>
          </a:p>
          <a:p>
            <a:endParaRPr lang="en-US" u="sng" dirty="0"/>
          </a:p>
          <a:p>
            <a:endParaRPr lang="en-US" dirty="0"/>
          </a:p>
          <a:p>
            <a:endParaRPr lang="en-US" dirty="0"/>
          </a:p>
        </p:txBody>
      </p:sp>
      <p:sp>
        <p:nvSpPr>
          <p:cNvPr id="4" name="Slide Number Placeholder 3"/>
          <p:cNvSpPr>
            <a:spLocks noGrp="1"/>
          </p:cNvSpPr>
          <p:nvPr>
            <p:ph type="sldNum" sz="quarter" idx="10"/>
          </p:nvPr>
        </p:nvSpPr>
        <p:spPr/>
        <p:txBody>
          <a:bodyPr/>
          <a:lstStyle/>
          <a:p>
            <a:fld id="{E14F7131-7029-448C-BA80-F8D42C9DF285}" type="slidenum">
              <a:rPr lang="en-US" smtClean="0"/>
              <a:t>41</a:t>
            </a:fld>
            <a:endParaRPr lang="en-US"/>
          </a:p>
        </p:txBody>
      </p:sp>
    </p:spTree>
    <p:extLst>
      <p:ext uri="{BB962C8B-B14F-4D97-AF65-F5344CB8AC3E}">
        <p14:creationId xmlns:p14="http://schemas.microsoft.com/office/powerpoint/2010/main" val="2599739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Test Plan</a:t>
            </a:r>
          </a:p>
          <a:p>
            <a:r>
              <a:rPr lang="en-US" dirty="0"/>
              <a:t>The test plan is a very detailed document that will determine the main points of the testing. It will have information within the document that includes the destinations, timescales, techniques, estimations, and assets required for the software testing.</a:t>
            </a:r>
          </a:p>
          <a:p>
            <a:endParaRPr lang="en-US" dirty="0"/>
          </a:p>
          <a:p>
            <a:r>
              <a:rPr lang="en-US" b="1" dirty="0"/>
              <a:t>Test Strategy</a:t>
            </a:r>
          </a:p>
          <a:p>
            <a:r>
              <a:rPr lang="en-US" dirty="0"/>
              <a:t>The test strategy is a set of instructions/protocols to explain and detail the test design and showcase how to perform the test. An arrangement describes the approach for testing and answers what is required to complete and how to achieve it.</a:t>
            </a:r>
          </a:p>
          <a:p>
            <a:endParaRPr lang="en-US" dirty="0"/>
          </a:p>
          <a:p>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Scope and Overview: </a:t>
            </a:r>
            <a:r>
              <a:rPr lang="en-US" sz="1200" b="0" i="0" kern="1200" dirty="0">
                <a:solidFill>
                  <a:schemeClr val="tx1"/>
                </a:solidFill>
                <a:effectLst/>
                <a:latin typeface="+mn-lt"/>
                <a:ea typeface="+mn-ea"/>
                <a:cs typeface="+mn-cs"/>
              </a:rPr>
              <a:t>Scope and Overview is the first section of the test strategy paper. Any product’s overview includes information about who should approve, review, and use the document. The testing activities and phases that must be approved were also described in the test strategy paper.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 Testing Methodology: </a:t>
            </a:r>
            <a:r>
              <a:rPr lang="en-US" sz="1200" b="0" i="0" kern="1200" dirty="0">
                <a:solidFill>
                  <a:schemeClr val="tx1"/>
                </a:solidFill>
                <a:effectLst/>
                <a:latin typeface="+mn-lt"/>
                <a:ea typeface="+mn-ea"/>
                <a:cs typeface="+mn-cs"/>
              </a:rPr>
              <a:t>Testing methodology is the next module in the test strategy document, and it is used to specify the degrees of testing, testing procedures, roles, and duties of all team members. The change management process, which includes the modification request submission, pattern to be utilized, and activity to manage the request, is also included in the testing strategy.</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Testing Environment Specifications: </a:t>
            </a:r>
            <a:r>
              <a:rPr lang="en-US" sz="1200" b="0" i="0" kern="1200" dirty="0">
                <a:solidFill>
                  <a:schemeClr val="tx1"/>
                </a:solidFill>
                <a:effectLst/>
                <a:latin typeface="+mn-lt"/>
                <a:ea typeface="+mn-ea"/>
                <a:cs typeface="+mn-cs"/>
              </a:rPr>
              <a:t>Testing Environment Specification is another section of the test strategy paper. The specification of the test data requirements, as we well know, is quite important. As a result, the testing environment specification in the test strategy document includes clear instructions on how to produce test data. This module contains information on the number of environments and the required setup.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Testing Tools: </a:t>
            </a:r>
            <a:r>
              <a:rPr lang="en-US" sz="1200" b="0" i="0" kern="1200" dirty="0">
                <a:solidFill>
                  <a:schemeClr val="tx1"/>
                </a:solidFill>
                <a:effectLst/>
                <a:latin typeface="+mn-lt"/>
                <a:ea typeface="+mn-ea"/>
                <a:cs typeface="+mn-cs"/>
              </a:rPr>
              <a:t>Testing tools are an important part of the test strategy document since it contains all of the information on the test management and automation tools that are required for test execution. The necessary approaches and tools for security, performance, and load testing are dictated by the details of the open-source or commercial tool and the number of users it can support.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5. Release Control: </a:t>
            </a:r>
            <a:r>
              <a:rPr lang="en-US" sz="1200" b="0" i="0" kern="1200" dirty="0">
                <a:solidFill>
                  <a:schemeClr val="tx1"/>
                </a:solidFill>
                <a:effectLst/>
                <a:latin typeface="+mn-lt"/>
                <a:ea typeface="+mn-ea"/>
                <a:cs typeface="+mn-cs"/>
              </a:rPr>
              <a:t>Release Control is a crucial component of the test strategy document. It’s used to make sure that test execution and release management strategies are established in a systematic way.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6. Risk Analysis: </a:t>
            </a:r>
            <a:r>
              <a:rPr lang="en-US" sz="1200" b="0" i="0" kern="1200" dirty="0">
                <a:solidFill>
                  <a:schemeClr val="tx1"/>
                </a:solidFill>
                <a:effectLst/>
                <a:latin typeface="+mn-lt"/>
                <a:ea typeface="+mn-ea"/>
                <a:cs typeface="+mn-cs"/>
              </a:rPr>
              <a:t>Risk Analysis is the next section of the test strategy paper. All potential hazards associated with the project are described in the test strategy document and can become an issue during test execution. </a:t>
            </a:r>
          </a:p>
          <a:p>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7.</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Review and Approval: </a:t>
            </a:r>
            <a:r>
              <a:rPr lang="en-US" sz="1200" b="0" i="0" kern="1200" dirty="0">
                <a:solidFill>
                  <a:schemeClr val="tx1"/>
                </a:solidFill>
                <a:effectLst/>
                <a:latin typeface="+mn-lt"/>
                <a:ea typeface="+mn-ea"/>
                <a:cs typeface="+mn-cs"/>
              </a:rPr>
              <a:t>Review and Approval is the last section of the Testing strategy paper.</a:t>
            </a:r>
          </a:p>
          <a:p>
            <a:pPr fontAlgn="base"/>
            <a:r>
              <a:rPr lang="en-US" sz="1200" b="0" i="0" kern="1200" dirty="0">
                <a:solidFill>
                  <a:schemeClr val="tx1"/>
                </a:solidFill>
                <a:effectLst/>
                <a:latin typeface="+mn-lt"/>
                <a:ea typeface="+mn-ea"/>
                <a:cs typeface="+mn-cs"/>
              </a:rPr>
              <a:t>When all of the testing activities are stated in the test strategy document, it is evaluated by the persons that are involved, such as:</a:t>
            </a:r>
          </a:p>
          <a:p>
            <a:pPr fontAlgn="base"/>
            <a:r>
              <a:rPr lang="en-US" sz="1200" b="1" i="0" kern="1200" dirty="0">
                <a:solidFill>
                  <a:schemeClr val="tx1"/>
                </a:solidFill>
                <a:effectLst/>
                <a:latin typeface="+mn-lt"/>
                <a:ea typeface="+mn-ea"/>
                <a:cs typeface="+mn-cs"/>
              </a:rPr>
              <a:t>System Administration Team.</a:t>
            </a:r>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Project Management Team.</a:t>
            </a:r>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Development Team.</a:t>
            </a:r>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Business Team.</a:t>
            </a:r>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E14F7131-7029-448C-BA80-F8D42C9DF285}" type="slidenum">
              <a:rPr lang="en-US" smtClean="0"/>
              <a:t>44</a:t>
            </a:fld>
            <a:endParaRPr lang="en-US"/>
          </a:p>
        </p:txBody>
      </p:sp>
    </p:spTree>
    <p:extLst>
      <p:ext uri="{BB962C8B-B14F-4D97-AF65-F5344CB8AC3E}">
        <p14:creationId xmlns:p14="http://schemas.microsoft.com/office/powerpoint/2010/main" val="2700592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Analytical strategy: </a:t>
            </a:r>
            <a:r>
              <a:rPr lang="en-US" sz="1200" b="0" i="0" kern="1200" dirty="0">
                <a:solidFill>
                  <a:schemeClr val="tx1"/>
                </a:solidFill>
                <a:effectLst/>
                <a:latin typeface="+mn-lt"/>
                <a:ea typeface="+mn-ea"/>
                <a:cs typeface="+mn-cs"/>
              </a:rPr>
              <a:t>For instance, risk-based testing and requirements-based testing are two types of testing. After examining the test premise, such as risks or requirements, the testing team sets the testing circumstances to be covered. In the instance of requirements-based testing, the requirements are examined to determine the test circumstances. Then tests are created, implemented, and run to ensure that the requirements are met. Even the findings are kept track of in terms of requirements, such as those who were tested and passed, those that were tested but failed, those that were not fully tested, and so on.</a:t>
            </a:r>
          </a:p>
          <a:p>
            <a:pPr fontAlgn="base"/>
            <a:endParaRPr lang="en-US" sz="1200" b="1"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Model-based strategy: </a:t>
            </a:r>
            <a:r>
              <a:rPr lang="en-US" sz="1200" b="0" i="0" kern="1200" dirty="0">
                <a:solidFill>
                  <a:schemeClr val="tx1"/>
                </a:solidFill>
                <a:effectLst/>
                <a:latin typeface="+mn-lt"/>
                <a:ea typeface="+mn-ea"/>
                <a:cs typeface="+mn-cs"/>
              </a:rPr>
              <a:t>The testing team selects an actual or anticipated circumstance and constructs a model for it, taking into account inputs, outputs, processes, and possible behavior. Models are also created based on existing software, technology, data speeds, infrastructure, and other factors. Let’s look at a case where you’re testing a mobile app. Models to simulate outgoing and receiving traffic on a mobile network, the number of active/inactive users, predicted growth, and other factors may be constructed to conduct performance testing.</a:t>
            </a:r>
          </a:p>
          <a:p>
            <a:pPr fontAlgn="base"/>
            <a:endParaRPr lang="en-US" sz="1200" b="1"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Methodical strategy: </a:t>
            </a:r>
            <a:r>
              <a:rPr lang="en-US" sz="1200" b="0" i="0" kern="1200" dirty="0">
                <a:solidFill>
                  <a:schemeClr val="tx1"/>
                </a:solidFill>
                <a:effectLst/>
                <a:latin typeface="+mn-lt"/>
                <a:ea typeface="+mn-ea"/>
                <a:cs typeface="+mn-cs"/>
              </a:rPr>
              <a:t>In this case, test teams adhere to a quality standard (such as ISO25000), checklists, or just a set of test circumstances. Specific types of testing (such as security) and application domains may have standard checklists. For example, while performing maintenance testing, a checklist describing relevant functions, their properties, and so on is sufficient.</a:t>
            </a:r>
          </a:p>
          <a:p>
            <a:pPr fontAlgn="base"/>
            <a:endParaRPr lang="en-US" sz="1200" b="1"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Standards or process compliant strategy: </a:t>
            </a:r>
            <a:r>
              <a:rPr lang="en-US" sz="1200" b="0" i="0" kern="1200" dirty="0">
                <a:solidFill>
                  <a:schemeClr val="tx1"/>
                </a:solidFill>
                <a:effectLst/>
                <a:latin typeface="+mn-lt"/>
                <a:ea typeface="+mn-ea"/>
                <a:cs typeface="+mn-cs"/>
              </a:rPr>
              <a:t>This method is well-exemplified by medical systems that adhere to US Food and Drug Administration (FDA) guidelines. The testers follow the methods or recommendations established by the standards committee or a panel of enterprise specialists to determine test conditions, identify test cases, and assemble the testing team. In the case of an Agile program, testers will create a complete test strategy for each user story, starting with establishing test criteria, developing test cases, conducting tests, reporting status, and so on.</a:t>
            </a:r>
          </a:p>
          <a:p>
            <a:pPr fontAlgn="base"/>
            <a:endParaRPr lang="en-US" sz="1200" b="1"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Reactive strategy: </a:t>
            </a:r>
            <a:r>
              <a:rPr lang="en-US" sz="1200" b="0" i="0" kern="1200" dirty="0">
                <a:solidFill>
                  <a:schemeClr val="tx1"/>
                </a:solidFill>
                <a:effectLst/>
                <a:latin typeface="+mn-lt"/>
                <a:ea typeface="+mn-ea"/>
                <a:cs typeface="+mn-cs"/>
              </a:rPr>
              <a:t>Only when the real program is released are tests devised and implemented. As a result, testing is based on faults discovered in the real system. Consider the following scenario: you’re conducting exploratory testing. Test charters are created based on the features and functionalities that already exist. The outcomes of the testing by testers are used to update these test charters. Agile development initiatives can also benefit from exploratory testing.</a:t>
            </a:r>
          </a:p>
          <a:p>
            <a:pPr fontAlgn="base"/>
            <a:endParaRPr lang="en-US" sz="1200" b="1"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Consultative strategy: </a:t>
            </a:r>
            <a:r>
              <a:rPr lang="en-US" sz="1200" b="0" i="0" kern="1200" dirty="0">
                <a:solidFill>
                  <a:schemeClr val="tx1"/>
                </a:solidFill>
                <a:effectLst/>
                <a:latin typeface="+mn-lt"/>
                <a:ea typeface="+mn-ea"/>
                <a:cs typeface="+mn-cs"/>
              </a:rPr>
              <a:t>In the same way, that user-directed testing uses input from key stakeholders to set the scope of test conditions, this testing technique does as well. Let’s consider a scenario in which the browser compatibility of any web-based application is being evaluated. In this section, the app’s owner would provide a list of browsers and their versions in order of preference. They may also include a list of connection types, operating systems, anti-malware software, and other requirements for the program to be tested against. Depending on the priority of the items in the provided lists, the testers can use various strategies such as pairwise or equivalence splitting.</a:t>
            </a:r>
          </a:p>
          <a:p>
            <a:pPr fontAlgn="base"/>
            <a:endParaRPr lang="en-US" sz="1200" b="1"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Regression averse strategy: </a:t>
            </a:r>
            <a:r>
              <a:rPr lang="en-US" sz="1200" b="0" i="0" kern="1200" dirty="0">
                <a:solidFill>
                  <a:schemeClr val="tx1"/>
                </a:solidFill>
                <a:effectLst/>
                <a:latin typeface="+mn-lt"/>
                <a:ea typeface="+mn-ea"/>
                <a:cs typeface="+mn-cs"/>
              </a:rPr>
              <a:t>In this case, the testing procedures are aimed at lowering the risk of regression for both functional and non-functional product aspects. Using the web application as an example, if the program needs to be tested for regression issues, the testing team can design test automation for both common and unusual use cases. They can also employ GUI-based automation tools to conduct tests every time the application is updated. Any of the strategies outlined above does not have to be used for any testing job. Two or more strategies may be integrated depending on the needs of the product and the organization.</a:t>
            </a:r>
          </a:p>
          <a:p>
            <a:endParaRPr lang="en-US" dirty="0"/>
          </a:p>
        </p:txBody>
      </p:sp>
      <p:sp>
        <p:nvSpPr>
          <p:cNvPr id="4" name="Slide Number Placeholder 3"/>
          <p:cNvSpPr>
            <a:spLocks noGrp="1"/>
          </p:cNvSpPr>
          <p:nvPr>
            <p:ph type="sldNum" sz="quarter" idx="10"/>
          </p:nvPr>
        </p:nvSpPr>
        <p:spPr/>
        <p:txBody>
          <a:bodyPr/>
          <a:lstStyle/>
          <a:p>
            <a:fld id="{E14F7131-7029-448C-BA80-F8D42C9DF285}" type="slidenum">
              <a:rPr lang="en-US" smtClean="0"/>
              <a:t>45</a:t>
            </a:fld>
            <a:endParaRPr lang="en-US"/>
          </a:p>
        </p:txBody>
      </p:sp>
    </p:spTree>
    <p:extLst>
      <p:ext uri="{BB962C8B-B14F-4D97-AF65-F5344CB8AC3E}">
        <p14:creationId xmlns:p14="http://schemas.microsoft.com/office/powerpoint/2010/main" val="1659310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5402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c91084070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c91084070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352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c910840709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c910840709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109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a:solidFill>
                  <a:srgbClr val="333333"/>
                </a:solidFill>
                <a:effectLst/>
                <a:latin typeface="+mj-lt"/>
              </a:rPr>
              <a:t>Approaches</a:t>
            </a:r>
          </a:p>
          <a:p>
            <a:pPr marL="158750" indent="0" algn="l">
              <a:buNone/>
            </a:pPr>
            <a:r>
              <a:rPr lang="en-US" b="0" i="0" dirty="0">
                <a:solidFill>
                  <a:srgbClr val="212529"/>
                </a:solidFill>
                <a:effectLst/>
                <a:latin typeface="+mj-lt"/>
              </a:rPr>
              <a:t>There are two main approaches to TDD -- Inside Out and Outside In.</a:t>
            </a:r>
          </a:p>
          <a:p>
            <a:pPr algn="l"/>
            <a:r>
              <a:rPr lang="en-US" b="0" i="0" dirty="0">
                <a:solidFill>
                  <a:srgbClr val="333333"/>
                </a:solidFill>
                <a:effectLst/>
                <a:latin typeface="+mj-lt"/>
              </a:rPr>
              <a:t>Inside Out</a:t>
            </a:r>
          </a:p>
          <a:p>
            <a:pPr lvl="1" algn="l"/>
            <a:r>
              <a:rPr lang="en-US" b="0" i="0" dirty="0">
                <a:solidFill>
                  <a:srgbClr val="212529"/>
                </a:solidFill>
                <a:effectLst/>
                <a:latin typeface="+mj-lt"/>
              </a:rPr>
              <a:t>With the Inside Out (or the Detroit School of TDD or Classicist) approach, the focus is on the results (or state). Testing begins at the smallest unit level and the architecture emerges organically. This approach is generally easier to learn for beginners, attempts to minimize mocking, and helps prevent over-engineering. Design happens at the refactor stage, which can unfortunately result in large </a:t>
            </a:r>
            <a:r>
              <a:rPr lang="en-US" b="0" i="0" dirty="0" err="1">
                <a:solidFill>
                  <a:srgbClr val="212529"/>
                </a:solidFill>
                <a:effectLst/>
                <a:latin typeface="+mj-lt"/>
              </a:rPr>
              <a:t>refactorings</a:t>
            </a:r>
            <a:r>
              <a:rPr lang="en-US" b="0" i="0" dirty="0">
                <a:solidFill>
                  <a:srgbClr val="212529"/>
                </a:solidFill>
                <a:effectLst/>
                <a:latin typeface="+mj-lt"/>
              </a:rPr>
              <a:t>.</a:t>
            </a:r>
          </a:p>
          <a:p>
            <a:pPr algn="l"/>
            <a:r>
              <a:rPr lang="en-US" b="0" i="0" dirty="0">
                <a:solidFill>
                  <a:srgbClr val="333333"/>
                </a:solidFill>
                <a:effectLst/>
                <a:latin typeface="+mj-lt"/>
              </a:rPr>
              <a:t>Outside In: </a:t>
            </a:r>
          </a:p>
          <a:p>
            <a:pPr lvl="1" algn="l"/>
            <a:r>
              <a:rPr lang="en-US" b="0" i="0" dirty="0">
                <a:solidFill>
                  <a:srgbClr val="212529"/>
                </a:solidFill>
                <a:effectLst/>
                <a:latin typeface="+mj-lt"/>
              </a:rPr>
              <a:t>The Outside In (or the London School of TDD or </a:t>
            </a:r>
            <a:r>
              <a:rPr lang="en-US" b="0" i="0" dirty="0" err="1">
                <a:solidFill>
                  <a:srgbClr val="212529"/>
                </a:solidFill>
                <a:effectLst/>
                <a:latin typeface="+mj-lt"/>
              </a:rPr>
              <a:t>Mockist</a:t>
            </a:r>
            <a:r>
              <a:rPr lang="en-US" b="0" i="0" dirty="0">
                <a:solidFill>
                  <a:srgbClr val="212529"/>
                </a:solidFill>
                <a:effectLst/>
                <a:latin typeface="+mj-lt"/>
              </a:rPr>
              <a:t>) approach focuses on user behavior. Testing begins at the outer-most level and the details emerge as you work your way in. This approach relies heavily on mocking and stubbing external dependencies. It's generally harder to learn, but it helps ensure that the code aligns to the overall business needs. Design happens at the red stage.</a:t>
            </a:r>
          </a:p>
        </p:txBody>
      </p:sp>
    </p:spTree>
    <p:extLst>
      <p:ext uri="{BB962C8B-B14F-4D97-AF65-F5344CB8AC3E}">
        <p14:creationId xmlns:p14="http://schemas.microsoft.com/office/powerpoint/2010/main" val="971260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c91084070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c91084070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02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c910840709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c910840709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5946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c910840709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c910840709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732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c910840709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c910840709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6522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c91084070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c91084070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370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c910840709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c910840709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300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c910840709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c910840709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808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c91084070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c91084070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3812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c91084070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c91084070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3396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c91084070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c91084070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014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rgbClr val="212529"/>
                </a:solidFill>
                <a:latin typeface="Century Gothic" panose="020B0502020202020204" pitchFamily="34" charset="0"/>
                <a:ea typeface="Helvetica Neue"/>
                <a:cs typeface="Helvetica Neue"/>
                <a:sym typeface="Helvetica Neue"/>
              </a:rPr>
              <a:t>Test levels are related to other activities within the software development lifecycle</a:t>
            </a:r>
          </a:p>
          <a:p>
            <a:endParaRPr lang="en-US" dirty="0"/>
          </a:p>
        </p:txBody>
      </p:sp>
    </p:spTree>
    <p:extLst>
      <p:ext uri="{BB962C8B-B14F-4D97-AF65-F5344CB8AC3E}">
        <p14:creationId xmlns:p14="http://schemas.microsoft.com/office/powerpoint/2010/main" val="3510369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6" name="Google Shape;3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3908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4" name="Google Shape;37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lgn="r" rtl="1"/>
            <a:r>
              <a:rPr lang="ar-EG" dirty="0"/>
              <a:t>الخطوات</a:t>
            </a:r>
            <a:r>
              <a:rPr lang="ar-EG" baseline="0" dirty="0"/>
              <a:t> الي بمشي عليها وانا بعمل </a:t>
            </a:r>
            <a:r>
              <a:rPr lang="en-US" baseline="0" dirty="0"/>
              <a:t>testing</a:t>
            </a:r>
          </a:p>
          <a:p>
            <a:pPr lvl="1" algn="r" rtl="1"/>
            <a:endParaRPr lang="en-US" dirty="0"/>
          </a:p>
          <a:p>
            <a:pPr rtl="0" fontAlgn="t"/>
            <a:r>
              <a:rPr lang="en-US" sz="1100" b="0" i="0" u="none" strike="noStrike" cap="none" dirty="0">
                <a:solidFill>
                  <a:srgbClr val="000000"/>
                </a:solidFill>
                <a:effectLst/>
                <a:latin typeface="Arial"/>
                <a:ea typeface="Arial"/>
                <a:cs typeface="Arial"/>
                <a:sym typeface="Arial"/>
              </a:rPr>
              <a:t>Test Planning </a:t>
            </a:r>
            <a:r>
              <a:rPr lang="en-US" sz="1050" b="0" i="0" u="none" strike="noStrike" cap="none" baseline="0" dirty="0">
                <a:solidFill>
                  <a:srgbClr val="000000"/>
                </a:solidFill>
                <a:effectLst/>
                <a:latin typeface="Arial"/>
                <a:ea typeface="Arial"/>
                <a:cs typeface="Arial"/>
                <a:sym typeface="Arial"/>
              </a:rPr>
              <a:t> =&gt; </a:t>
            </a:r>
            <a:r>
              <a:rPr lang="en-US" sz="1100" b="0" i="0" u="none" strike="noStrike" cap="none" dirty="0">
                <a:solidFill>
                  <a:srgbClr val="000000"/>
                </a:solidFill>
                <a:effectLst/>
                <a:latin typeface="Arial"/>
                <a:ea typeface="Arial"/>
                <a:cs typeface="Arial"/>
                <a:sym typeface="Arial"/>
              </a:rPr>
              <a:t>Test Plans</a:t>
            </a:r>
            <a:endParaRPr lang="en-US" sz="1050" b="0" i="0" u="none" strike="noStrike" cap="none" dirty="0">
              <a:solidFill>
                <a:srgbClr val="000000"/>
              </a:solidFill>
              <a:effectLst/>
              <a:latin typeface="Arial"/>
              <a:ea typeface="Arial"/>
              <a:cs typeface="Arial"/>
              <a:sym typeface="Arial"/>
            </a:endParaRPr>
          </a:p>
          <a:p>
            <a:pPr rtl="0" fontAlgn="t"/>
            <a:r>
              <a:rPr lang="en-US" sz="1100" b="0" i="0" u="none" strike="noStrike" cap="none" dirty="0">
                <a:solidFill>
                  <a:srgbClr val="000000"/>
                </a:solidFill>
                <a:effectLst/>
                <a:latin typeface="Arial"/>
                <a:ea typeface="Arial"/>
                <a:cs typeface="Arial"/>
                <a:sym typeface="Arial"/>
              </a:rPr>
              <a:t>Test Monitoring &amp; Control </a:t>
            </a:r>
            <a:r>
              <a:rPr lang="en-US" sz="1050" b="0" i="0" u="none" strike="noStrike" cap="none" baseline="0" dirty="0">
                <a:solidFill>
                  <a:srgbClr val="000000"/>
                </a:solidFill>
                <a:effectLst/>
                <a:latin typeface="Arial"/>
                <a:ea typeface="Arial"/>
                <a:cs typeface="Arial"/>
                <a:sym typeface="Arial"/>
              </a:rPr>
              <a:t> =&gt; </a:t>
            </a:r>
            <a:r>
              <a:rPr lang="en-US" sz="1100" b="0" i="0" u="none" strike="noStrike" cap="none" dirty="0">
                <a:solidFill>
                  <a:srgbClr val="000000"/>
                </a:solidFill>
                <a:effectLst/>
                <a:latin typeface="Arial"/>
                <a:ea typeface="Arial"/>
                <a:cs typeface="Arial"/>
                <a:sym typeface="Arial"/>
              </a:rPr>
              <a:t>Test Progress - Summary Reports</a:t>
            </a:r>
            <a:endParaRPr lang="en-US" sz="1050" b="0" i="0" u="none" strike="noStrike" cap="none" dirty="0">
              <a:solidFill>
                <a:srgbClr val="000000"/>
              </a:solidFill>
              <a:effectLst/>
              <a:latin typeface="Arial"/>
              <a:ea typeface="Arial"/>
              <a:cs typeface="Arial"/>
              <a:sym typeface="Arial"/>
            </a:endParaRPr>
          </a:p>
          <a:p>
            <a:pPr rtl="0" fontAlgn="t"/>
            <a:r>
              <a:rPr lang="en-US" sz="1100" b="0" i="0" u="none" strike="noStrike" cap="none" dirty="0">
                <a:solidFill>
                  <a:srgbClr val="000000"/>
                </a:solidFill>
                <a:effectLst/>
                <a:latin typeface="Arial"/>
                <a:ea typeface="Arial"/>
                <a:cs typeface="Arial"/>
                <a:sym typeface="Arial"/>
              </a:rPr>
              <a:t>Test Analysis</a:t>
            </a:r>
            <a:r>
              <a:rPr lang="en-US" sz="1050" b="0" i="0" u="none" strike="noStrike" cap="none" baseline="0" dirty="0">
                <a:solidFill>
                  <a:srgbClr val="000000"/>
                </a:solidFill>
                <a:effectLst/>
                <a:latin typeface="Arial"/>
                <a:ea typeface="Arial"/>
                <a:cs typeface="Arial"/>
                <a:sym typeface="Arial"/>
              </a:rPr>
              <a:t> =&gt; </a:t>
            </a:r>
            <a:r>
              <a:rPr lang="en-US" sz="1100" b="0" i="0" u="none" strike="noStrike" cap="none" dirty="0">
                <a:solidFill>
                  <a:srgbClr val="000000"/>
                </a:solidFill>
                <a:effectLst/>
                <a:latin typeface="Arial"/>
                <a:ea typeface="Arial"/>
                <a:cs typeface="Arial"/>
                <a:sym typeface="Arial"/>
              </a:rPr>
              <a:t>Test Conditions  </a:t>
            </a:r>
            <a:endParaRPr lang="en-US" sz="1050" b="0" i="0" u="none" strike="noStrike" cap="none" dirty="0">
              <a:solidFill>
                <a:srgbClr val="000000"/>
              </a:solidFill>
              <a:effectLst/>
              <a:latin typeface="Arial"/>
              <a:ea typeface="Arial"/>
              <a:cs typeface="Arial"/>
              <a:sym typeface="Arial"/>
            </a:endParaRPr>
          </a:p>
          <a:p>
            <a:pPr rtl="0" fontAlgn="t"/>
            <a:r>
              <a:rPr lang="en-US" sz="1100" b="0" i="0" u="none" strike="noStrike" cap="none" dirty="0">
                <a:solidFill>
                  <a:srgbClr val="000000"/>
                </a:solidFill>
                <a:effectLst/>
                <a:latin typeface="Arial"/>
                <a:ea typeface="Arial"/>
                <a:cs typeface="Arial"/>
                <a:sym typeface="Arial"/>
              </a:rPr>
              <a:t>Test Design </a:t>
            </a:r>
            <a:r>
              <a:rPr lang="en-US" sz="1050" b="0" i="0" u="none" strike="noStrike" cap="none" dirty="0">
                <a:solidFill>
                  <a:srgbClr val="000000"/>
                </a:solidFill>
                <a:effectLst/>
                <a:latin typeface="Arial"/>
                <a:ea typeface="Arial"/>
                <a:cs typeface="Arial"/>
                <a:sym typeface="Arial"/>
              </a:rPr>
              <a:t>=&gt;</a:t>
            </a:r>
            <a:r>
              <a:rPr lang="en-US" sz="1100" b="0" i="0" u="none" strike="noStrike" cap="none" dirty="0">
                <a:solidFill>
                  <a:srgbClr val="000000"/>
                </a:solidFill>
                <a:effectLst/>
                <a:latin typeface="Arial"/>
                <a:ea typeface="Arial"/>
                <a:cs typeface="Arial"/>
                <a:sym typeface="Arial"/>
              </a:rPr>
              <a:t>Test Cases – Test Data</a:t>
            </a:r>
          </a:p>
          <a:p>
            <a:pPr rtl="0" fontAlgn="t"/>
            <a:endParaRPr lang="en-US" sz="1100" b="0" i="0" u="none" strike="noStrike" cap="none" dirty="0">
              <a:solidFill>
                <a:srgbClr val="000000"/>
              </a:solidFill>
              <a:effectLst/>
              <a:latin typeface="Arial"/>
              <a:ea typeface="Arial"/>
              <a:cs typeface="Arial"/>
              <a:sym typeface="Arial"/>
            </a:endParaRPr>
          </a:p>
          <a:p>
            <a:pPr rtl="0" fontAlgn="t"/>
            <a:r>
              <a:rPr lang="en-US" sz="1100" b="1" i="0" u="none" strike="noStrike" cap="none" dirty="0">
                <a:solidFill>
                  <a:srgbClr val="000000"/>
                </a:solidFill>
                <a:effectLst/>
                <a:latin typeface="Arial"/>
                <a:ea typeface="Arial"/>
                <a:cs typeface="Arial"/>
                <a:sym typeface="Arial"/>
              </a:rPr>
              <a:t>Test</a:t>
            </a:r>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cases</a:t>
            </a:r>
            <a:r>
              <a:rPr lang="en-US" sz="1100" b="0" i="0" u="none" strike="noStrike" cap="none" dirty="0">
                <a:solidFill>
                  <a:srgbClr val="000000"/>
                </a:solidFill>
                <a:effectLst/>
                <a:latin typeface="Arial"/>
                <a:ea typeface="Arial"/>
                <a:cs typeface="Arial"/>
                <a:sym typeface="Arial"/>
              </a:rPr>
              <a:t> help to check if a particular module/software is meeting the specified requirement or not</a:t>
            </a:r>
          </a:p>
          <a:p>
            <a:pPr rtl="0" fontAlgn="t"/>
            <a:r>
              <a:rPr lang="en-US" sz="1100" b="0" i="0" u="none" strike="noStrike" cap="none" dirty="0">
                <a:solidFill>
                  <a:srgbClr val="000000"/>
                </a:solidFill>
                <a:effectLst/>
                <a:latin typeface="Arial"/>
                <a:ea typeface="Arial"/>
                <a:cs typeface="Arial"/>
                <a:sym typeface="Arial"/>
              </a:rPr>
              <a:t>A test case consists of a certain set of conditions that need to be checked to test an application or software </a:t>
            </a:r>
          </a:p>
          <a:p>
            <a:pPr rtl="0" fontAlgn="t"/>
            <a:endParaRPr lang="en-US" sz="1100" b="0" i="0" u="none" strike="noStrike" cap="none" dirty="0">
              <a:solidFill>
                <a:srgbClr val="000000"/>
              </a:solidFill>
              <a:effectLst/>
              <a:latin typeface="Arial"/>
              <a:ea typeface="Arial"/>
              <a:cs typeface="Arial"/>
              <a:sym typeface="Arial"/>
            </a:endParaRPr>
          </a:p>
          <a:p>
            <a:pPr rtl="0" fontAlgn="t"/>
            <a:r>
              <a:rPr lang="en-US" sz="1100" b="1" i="0" u="none" strike="noStrike" cap="none" dirty="0">
                <a:solidFill>
                  <a:srgbClr val="000000"/>
                </a:solidFill>
                <a:effectLst/>
                <a:latin typeface="Arial"/>
                <a:ea typeface="Arial"/>
                <a:cs typeface="Arial"/>
                <a:sym typeface="Arial"/>
              </a:rPr>
              <a:t>Test conditions </a:t>
            </a:r>
            <a:r>
              <a:rPr lang="en-US" sz="1100" b="0" i="0" u="none" strike="noStrike" cap="none" dirty="0">
                <a:solidFill>
                  <a:srgbClr val="000000"/>
                </a:solidFill>
                <a:effectLst/>
                <a:latin typeface="Arial"/>
                <a:ea typeface="Arial"/>
                <a:cs typeface="Arial"/>
                <a:sym typeface="Arial"/>
              </a:rPr>
              <a:t>are the constraints that you should follow to test an application. </a:t>
            </a:r>
          </a:p>
          <a:p>
            <a:pPr lvl="1" rtl="0" fontAlgn="t"/>
            <a:r>
              <a:rPr lang="en-US" sz="1100" b="0" i="0" u="none" strike="noStrike" cap="none" dirty="0">
                <a:solidFill>
                  <a:srgbClr val="000000"/>
                </a:solidFill>
                <a:effectLst/>
                <a:latin typeface="Arial"/>
                <a:ea typeface="Arial"/>
                <a:cs typeface="Arial"/>
                <a:sym typeface="Arial"/>
              </a:rPr>
              <a:t>Example: When User Name and Password are valid then application will move forward.</a:t>
            </a:r>
          </a:p>
          <a:p>
            <a:pPr rtl="0" fontAlgn="t"/>
            <a:endParaRPr lang="en-US" sz="1100" b="0" i="0" u="none" strike="noStrike" cap="none" dirty="0">
              <a:solidFill>
                <a:srgbClr val="000000"/>
              </a:solidFill>
              <a:effectLst/>
              <a:latin typeface="Arial"/>
              <a:ea typeface="Arial"/>
              <a:cs typeface="Arial"/>
              <a:sym typeface="Arial"/>
            </a:endParaRPr>
          </a:p>
          <a:p>
            <a:r>
              <a:rPr lang="en-US" dirty="0"/>
              <a:t>Test</a:t>
            </a:r>
            <a:r>
              <a:rPr lang="en-US" baseline="0" dirty="0"/>
              <a:t> plan =&gt; test </a:t>
            </a:r>
            <a:r>
              <a:rPr lang="en-US" baseline="0" dirty="0" err="1"/>
              <a:t>obj</a:t>
            </a:r>
            <a:r>
              <a:rPr lang="en-US" baseline="0" dirty="0"/>
              <a:t> , risks , budget </a:t>
            </a:r>
          </a:p>
          <a:p>
            <a:r>
              <a:rPr lang="en-US" baseline="0" dirty="0"/>
              <a:t>Test monitoring and control =&gt; ongoing comparison [actual result , expected result (test plan) ]</a:t>
            </a:r>
          </a:p>
          <a:p>
            <a:r>
              <a:rPr lang="en-US" baseline="0" dirty="0"/>
              <a:t>Test analysis =&gt; what to test [analysis test basis [</a:t>
            </a:r>
            <a:r>
              <a:rPr lang="en-US" baseline="0" dirty="0" err="1"/>
              <a:t>req</a:t>
            </a:r>
            <a:r>
              <a:rPr lang="en-US" baseline="0" dirty="0"/>
              <a:t> , risks , code , design ] ] =&gt; and depends on it  </a:t>
            </a:r>
            <a:r>
              <a:rPr lang="ar-EG" baseline="0" dirty="0"/>
              <a:t>بطلع ال </a:t>
            </a:r>
            <a:r>
              <a:rPr lang="en-US" baseline="0" dirty="0"/>
              <a:t>test conditions</a:t>
            </a:r>
          </a:p>
          <a:p>
            <a:r>
              <a:rPr lang="en-US" dirty="0"/>
              <a:t>Test Design =&gt; ho</a:t>
            </a:r>
            <a:r>
              <a:rPr lang="en-US" baseline="0" dirty="0"/>
              <a:t>w to test [identify test environment  =&gt; production , development ]</a:t>
            </a:r>
          </a:p>
          <a:p>
            <a:r>
              <a:rPr lang="en-US" baseline="0" dirty="0"/>
              <a:t>Test completion</a:t>
            </a:r>
          </a:p>
          <a:p>
            <a:pPr lvl="1"/>
            <a:r>
              <a:rPr lang="en-US" baseline="0" dirty="0"/>
              <a:t>Check defects report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aseline="0" dirty="0"/>
              <a:t>milestones  </a:t>
            </a:r>
            <a:r>
              <a:rPr lang="ar-EG" baseline="0" dirty="0"/>
              <a:t>مش شرط انه يكن ف نهاييه ال بروجيكت لا ممكن يكون ف نهايه كل</a:t>
            </a:r>
            <a:endParaRPr lang="en-US" baseline="0" dirty="0"/>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aseline="0" dirty="0"/>
              <a:t>Hand over </a:t>
            </a:r>
            <a:r>
              <a:rPr lang="en-US" baseline="0" dirty="0" err="1"/>
              <a:t>testware</a:t>
            </a:r>
            <a:r>
              <a:rPr lang="en-US" baseline="0" dirty="0"/>
              <a:t>  </a:t>
            </a:r>
            <a:r>
              <a:rPr lang="ar-EG" baseline="0" dirty="0"/>
              <a:t>عشان يقدروا يعملا </a:t>
            </a:r>
            <a:r>
              <a:rPr lang="en-US" baseline="0" dirty="0" err="1"/>
              <a:t>maintenace</a:t>
            </a:r>
            <a:endParaRPr lang="en-US" baseline="0" dirty="0"/>
          </a:p>
          <a:p>
            <a:endParaRPr lang="en-US" baseline="0" dirty="0"/>
          </a:p>
          <a:p>
            <a:endParaRPr lang="en-US" baseline="0" dirty="0"/>
          </a:p>
          <a:p>
            <a:endParaRPr lang="en-US" dirty="0"/>
          </a:p>
          <a:p>
            <a:pPr rtl="0" fontAlgn="t"/>
            <a:endParaRPr lang="en-US" sz="1050" b="0" i="0" u="none" strike="noStrike" cap="none" dirty="0">
              <a:solidFill>
                <a:srgbClr val="000000"/>
              </a:solidFill>
              <a:effectLst/>
              <a:latin typeface="Arial"/>
              <a:ea typeface="Arial"/>
              <a:cs typeface="Arial"/>
              <a:sym typeface="Arial"/>
            </a:endParaRPr>
          </a:p>
          <a:p>
            <a:pPr marL="615950" lvl="1" indent="0" algn="r" rtl="1">
              <a:buNone/>
            </a:pPr>
            <a:endParaRPr lang="en-US" dirty="0"/>
          </a:p>
        </p:txBody>
      </p:sp>
      <p:sp>
        <p:nvSpPr>
          <p:cNvPr id="4" name="Slide Number Placeholder 3"/>
          <p:cNvSpPr>
            <a:spLocks noGrp="1"/>
          </p:cNvSpPr>
          <p:nvPr>
            <p:ph type="sldNum" sz="quarter" idx="10"/>
          </p:nvPr>
        </p:nvSpPr>
        <p:spPr/>
        <p:txBody>
          <a:bodyPr/>
          <a:lstStyle/>
          <a:p>
            <a:fld id="{874ADCC4-AF17-43FC-8E18-24EF885EA8CD}" type="slidenum">
              <a:rPr lang="en-US" smtClean="0"/>
              <a:t>25</a:t>
            </a:fld>
            <a:endParaRPr lang="en-US"/>
          </a:p>
        </p:txBody>
      </p:sp>
    </p:spTree>
    <p:extLst>
      <p:ext uri="{BB962C8B-B14F-4D97-AF65-F5344CB8AC3E}">
        <p14:creationId xmlns:p14="http://schemas.microsoft.com/office/powerpoint/2010/main" val="1472189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Microservices</a:t>
            </a:r>
            <a:r>
              <a:rPr lang="en-US" baseline="0" dirty="0"/>
              <a:t> </a:t>
            </a:r>
          </a:p>
          <a:p>
            <a:pPr algn="r" rtl="1"/>
            <a:r>
              <a:rPr lang="ar-EG" baseline="0" dirty="0"/>
              <a:t>بيعمل </a:t>
            </a:r>
            <a:r>
              <a:rPr lang="en-US" baseline="0" dirty="0"/>
              <a:t>integration between components of system </a:t>
            </a:r>
            <a:endParaRPr lang="ar-EG" baseline="0" dirty="0"/>
          </a:p>
          <a:p>
            <a:pPr algn="r" rtl="1"/>
            <a:r>
              <a:rPr lang="en-US" sz="1200" b="1" i="0" kern="1200" dirty="0">
                <a:solidFill>
                  <a:schemeClr val="tx1"/>
                </a:solidFill>
                <a:effectLst/>
                <a:latin typeface="+mn-lt"/>
                <a:ea typeface="+mn-ea"/>
                <a:cs typeface="+mn-cs"/>
              </a:rPr>
              <a:t>test stubs</a:t>
            </a:r>
            <a:r>
              <a:rPr lang="en-US" sz="1200" b="0" i="0" kern="1200" dirty="0">
                <a:solidFill>
                  <a:schemeClr val="tx1"/>
                </a:solidFill>
                <a:effectLst/>
                <a:latin typeface="+mn-lt"/>
                <a:ea typeface="+mn-ea"/>
                <a:cs typeface="+mn-cs"/>
              </a:rPr>
              <a:t> are programs that simulate the </a:t>
            </a:r>
            <a:r>
              <a:rPr lang="en-US" sz="1200" b="0" i="0" kern="1200" dirty="0" err="1">
                <a:solidFill>
                  <a:schemeClr val="tx1"/>
                </a:solidFill>
                <a:effectLst/>
                <a:latin typeface="+mn-lt"/>
                <a:ea typeface="+mn-ea"/>
                <a:cs typeface="+mn-cs"/>
              </a:rPr>
              <a:t>behaviours</a:t>
            </a:r>
            <a:r>
              <a:rPr lang="en-US" sz="1200" b="0" i="0" kern="1200" dirty="0">
                <a:solidFill>
                  <a:schemeClr val="tx1"/>
                </a:solidFill>
                <a:effectLst/>
                <a:latin typeface="+mn-lt"/>
                <a:ea typeface="+mn-ea"/>
                <a:cs typeface="+mn-cs"/>
              </a:rPr>
              <a:t> of software components (or modules)</a:t>
            </a:r>
            <a:endParaRPr lang="en-US" baseline="0" dirty="0"/>
          </a:p>
          <a:p>
            <a:pPr algn="r" rtl="1"/>
            <a:r>
              <a:rPr lang="en-US" baseline="0" dirty="0" err="1"/>
              <a:t>Api</a:t>
            </a:r>
            <a:r>
              <a:rPr lang="en-US" baseline="0" dirty="0"/>
              <a:t> </a:t>
            </a:r>
            <a:r>
              <a:rPr lang="en-US" baseline="0" dirty="0" err="1"/>
              <a:t>Gateaway</a:t>
            </a:r>
            <a:r>
              <a:rPr lang="en-US" baseline="0" dirty="0"/>
              <a:t> </a:t>
            </a:r>
            <a:endParaRPr lang="en-US" dirty="0"/>
          </a:p>
        </p:txBody>
      </p:sp>
      <p:sp>
        <p:nvSpPr>
          <p:cNvPr id="4" name="Slide Number Placeholder 3"/>
          <p:cNvSpPr>
            <a:spLocks noGrp="1"/>
          </p:cNvSpPr>
          <p:nvPr>
            <p:ph type="sldNum" sz="quarter" idx="10"/>
          </p:nvPr>
        </p:nvSpPr>
        <p:spPr/>
        <p:txBody>
          <a:bodyPr/>
          <a:lstStyle/>
          <a:p>
            <a:fld id="{874ADCC4-AF17-43FC-8E18-24EF885EA8CD}" type="slidenum">
              <a:rPr lang="en-US" smtClean="0"/>
              <a:t>28</a:t>
            </a:fld>
            <a:endParaRPr lang="en-US"/>
          </a:p>
        </p:txBody>
      </p:sp>
    </p:spTree>
    <p:extLst>
      <p:ext uri="{BB962C8B-B14F-4D97-AF65-F5344CB8AC3E}">
        <p14:creationId xmlns:p14="http://schemas.microsoft.com/office/powerpoint/2010/main" val="4114705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892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User acceptance =&gt; validation </a:t>
            </a:r>
          </a:p>
          <a:p>
            <a:pPr>
              <a:buFont typeface="Wingdings" panose="05000000000000000000" pitchFamily="2" charset="2"/>
              <a:buChar char="§"/>
            </a:pPr>
            <a:r>
              <a:rPr lang="en-US" u="sng" dirty="0"/>
              <a:t>User</a:t>
            </a:r>
            <a:r>
              <a:rPr lang="en-US" dirty="0"/>
              <a:t> </a:t>
            </a:r>
            <a:r>
              <a:rPr lang="en-US" dirty="0">
                <a:solidFill>
                  <a:srgbClr val="FF0000"/>
                </a:solidFill>
              </a:rPr>
              <a:t>acceptance</a:t>
            </a:r>
            <a:r>
              <a:rPr lang="en-US" dirty="0"/>
              <a:t> testing</a:t>
            </a:r>
          </a:p>
          <a:p>
            <a:pPr>
              <a:buFont typeface="Wingdings" panose="05000000000000000000" pitchFamily="2" charset="2"/>
              <a:buChar char="§"/>
            </a:pPr>
            <a:r>
              <a:rPr lang="en-US" dirty="0"/>
              <a:t> </a:t>
            </a:r>
            <a:r>
              <a:rPr lang="en-US" u="sng" dirty="0"/>
              <a:t>Operational</a:t>
            </a:r>
            <a:r>
              <a:rPr lang="en-US" dirty="0"/>
              <a:t> </a:t>
            </a:r>
            <a:r>
              <a:rPr lang="en-US" dirty="0">
                <a:solidFill>
                  <a:srgbClr val="FF0000"/>
                </a:solidFill>
              </a:rPr>
              <a:t>acceptance</a:t>
            </a:r>
            <a:r>
              <a:rPr lang="en-US" dirty="0"/>
              <a:t> testing </a:t>
            </a:r>
          </a:p>
          <a:p>
            <a:pPr>
              <a:buFont typeface="Wingdings" panose="05000000000000000000" pitchFamily="2" charset="2"/>
              <a:buChar char="§"/>
            </a:pPr>
            <a:r>
              <a:rPr lang="en-US" dirty="0"/>
              <a:t> </a:t>
            </a:r>
            <a:r>
              <a:rPr lang="en-US" dirty="0">
                <a:solidFill>
                  <a:srgbClr val="FF0000"/>
                </a:solidFill>
              </a:rPr>
              <a:t>Contractual</a:t>
            </a:r>
            <a:r>
              <a:rPr lang="en-US" dirty="0"/>
              <a:t> and </a:t>
            </a:r>
            <a:r>
              <a:rPr lang="en-US" dirty="0">
                <a:solidFill>
                  <a:srgbClr val="FF0000"/>
                </a:solidFill>
              </a:rPr>
              <a:t>regulatory</a:t>
            </a:r>
            <a:r>
              <a:rPr lang="en-US" dirty="0"/>
              <a:t> acceptance testing</a:t>
            </a:r>
          </a:p>
          <a:p>
            <a:pPr>
              <a:buFont typeface="Wingdings" panose="05000000000000000000" pitchFamily="2" charset="2"/>
              <a:buChar char="§"/>
            </a:pPr>
            <a:r>
              <a:rPr lang="en-US" dirty="0"/>
              <a:t> </a:t>
            </a:r>
            <a:r>
              <a:rPr lang="en-US" dirty="0">
                <a:solidFill>
                  <a:srgbClr val="FF0000"/>
                </a:solidFill>
              </a:rPr>
              <a:t>Alpha and beta testing. </a:t>
            </a:r>
            <a:r>
              <a:rPr lang="en-US" dirty="0">
                <a:solidFill>
                  <a:srgbClr val="FF0000"/>
                </a:solidFill>
                <a:sym typeface="Wingdings" panose="05000000000000000000" pitchFamily="2" charset="2"/>
              </a:rPr>
              <a:t> commercial off the shelf [window</a:t>
            </a:r>
            <a:r>
              <a:rPr lang="en-US" baseline="0" dirty="0">
                <a:solidFill>
                  <a:srgbClr val="FF0000"/>
                </a:solidFill>
                <a:sym typeface="Wingdings" panose="05000000000000000000" pitchFamily="2" charset="2"/>
              </a:rPr>
              <a:t> - office</a:t>
            </a:r>
            <a:r>
              <a:rPr lang="en-US" dirty="0">
                <a:solidFill>
                  <a:srgbClr val="FF0000"/>
                </a:solidFill>
                <a:sym typeface="Wingdings" panose="05000000000000000000" pitchFamily="2" charset="2"/>
              </a:rPr>
              <a:t>]</a:t>
            </a:r>
          </a:p>
          <a:p>
            <a:pPr lvl="1">
              <a:buFont typeface="Wingdings" panose="05000000000000000000" pitchFamily="2" charset="2"/>
              <a:buChar char="§"/>
            </a:pPr>
            <a:r>
              <a:rPr lang="en-US" dirty="0">
                <a:solidFill>
                  <a:srgbClr val="FF0000"/>
                </a:solidFill>
                <a:sym typeface="Wingdings" panose="05000000000000000000" pitchFamily="2" charset="2"/>
              </a:rPr>
              <a:t>Alpha [testing I</a:t>
            </a:r>
            <a:r>
              <a:rPr lang="en-US" baseline="0" dirty="0">
                <a:solidFill>
                  <a:srgbClr val="FF0000"/>
                </a:solidFill>
                <a:sym typeface="Wingdings" panose="05000000000000000000" pitchFamily="2" charset="2"/>
              </a:rPr>
              <a:t>s done in Organization</a:t>
            </a:r>
            <a:r>
              <a:rPr lang="en-US" dirty="0">
                <a:solidFill>
                  <a:srgbClr val="FF0000"/>
                </a:solidFill>
                <a:sym typeface="Wingdings" panose="05000000000000000000" pitchFamily="2" charset="2"/>
              </a:rPr>
              <a: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Wingdings" panose="05000000000000000000" pitchFamily="2" charset="2"/>
              <a:buChar char="§"/>
              <a:tabLst/>
              <a:defRPr/>
            </a:pPr>
            <a:r>
              <a:rPr lang="en-US" dirty="0">
                <a:solidFill>
                  <a:srgbClr val="FF0000"/>
                </a:solidFill>
              </a:rPr>
              <a:t>Beta</a:t>
            </a:r>
            <a:r>
              <a:rPr lang="en-US" dirty="0">
                <a:solidFill>
                  <a:srgbClr val="FF0000"/>
                </a:solidFill>
                <a:sym typeface="Wingdings" panose="05000000000000000000" pitchFamily="2" charset="2"/>
              </a:rPr>
              <a:t> [testing I</a:t>
            </a:r>
            <a:r>
              <a:rPr lang="en-US" baseline="0" dirty="0">
                <a:solidFill>
                  <a:srgbClr val="FF0000"/>
                </a:solidFill>
                <a:sym typeface="Wingdings" panose="05000000000000000000" pitchFamily="2" charset="2"/>
              </a:rPr>
              <a:t>s done in tester’s org</a:t>
            </a:r>
            <a:r>
              <a:rPr lang="en-US" dirty="0">
                <a:solidFill>
                  <a:srgbClr val="FF0000"/>
                </a:solidFill>
                <a:sym typeface="Wingdings" panose="05000000000000000000" pitchFamily="2" charset="2"/>
              </a:rPr>
              <a:t>] real</a:t>
            </a:r>
            <a:r>
              <a:rPr lang="en-US" baseline="0" dirty="0">
                <a:solidFill>
                  <a:srgbClr val="FF0000"/>
                </a:solidFill>
                <a:sym typeface="Wingdings" panose="05000000000000000000" pitchFamily="2" charset="2"/>
              </a:rPr>
              <a:t> user test </a:t>
            </a:r>
            <a:r>
              <a:rPr lang="en-US" baseline="0" dirty="0" err="1">
                <a:solidFill>
                  <a:srgbClr val="FF0000"/>
                </a:solidFill>
                <a:sym typeface="Wingdings" panose="05000000000000000000" pitchFamily="2" charset="2"/>
              </a:rPr>
              <a:t>sw</a:t>
            </a:r>
            <a:r>
              <a:rPr lang="en-US" baseline="0" dirty="0">
                <a:solidFill>
                  <a:srgbClr val="FF0000"/>
                </a:solidFill>
                <a:sym typeface="Wingdings" panose="05000000000000000000" pitchFamily="2" charset="2"/>
              </a:rPr>
              <a:t> </a:t>
            </a:r>
          </a:p>
          <a:p>
            <a:pPr marL="1371600" marR="0" lvl="2" indent="-298450" algn="l" defTabSz="914400" rtl="0" eaLnBrk="1" fontAlgn="auto" latinLnBrk="0" hangingPunct="1">
              <a:lnSpc>
                <a:spcPct val="100000"/>
              </a:lnSpc>
              <a:spcBef>
                <a:spcPts val="0"/>
              </a:spcBef>
              <a:spcAft>
                <a:spcPts val="0"/>
              </a:spcAft>
              <a:buClr>
                <a:srgbClr val="000000"/>
              </a:buClr>
              <a:buSzPts val="1100"/>
              <a:buFont typeface="Wingdings" panose="05000000000000000000" pitchFamily="2" charset="2"/>
              <a:buChar char="§"/>
              <a:tabLst/>
              <a:defRPr/>
            </a:pPr>
            <a:r>
              <a:rPr lang="en-US" sz="1100" b="0" i="0" u="none" strike="noStrike" cap="none" dirty="0">
                <a:solidFill>
                  <a:srgbClr val="000000"/>
                </a:solidFill>
                <a:effectLst/>
                <a:latin typeface="Arial"/>
                <a:ea typeface="Arial"/>
                <a:cs typeface="Arial"/>
                <a:sym typeface="Arial"/>
              </a:rPr>
              <a:t>end users usually perform beta testing procedures.</a:t>
            </a:r>
            <a:endParaRPr lang="en-US" dirty="0">
              <a:solidFill>
                <a:srgbClr val="FF0000"/>
              </a:solidFill>
              <a:sym typeface="Wingdings" panose="05000000000000000000" pitchFamily="2" charset="2"/>
            </a:endParaRPr>
          </a:p>
          <a:p>
            <a:pPr lvl="1">
              <a:buFont typeface="Wingdings" panose="05000000000000000000" pitchFamily="2" charset="2"/>
              <a:buChar char="§"/>
            </a:pPr>
            <a:endParaRPr lang="en-US" dirty="0">
              <a:solidFill>
                <a:srgbClr val="FF0000"/>
              </a:solidFill>
            </a:endParaRPr>
          </a:p>
        </p:txBody>
      </p:sp>
    </p:spTree>
    <p:extLst>
      <p:ext uri="{BB962C8B-B14F-4D97-AF65-F5344CB8AC3E}">
        <p14:creationId xmlns:p14="http://schemas.microsoft.com/office/powerpoint/2010/main" val="657576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a:solidFill>
                  <a:schemeClr val="bg2"/>
                </a:solidFill>
                <a:latin typeface="Century Gothic" panose="020B0502020202020204" pitchFamily="34" charset="0"/>
              </a:rPr>
              <a:t>Manual testing</a:t>
            </a:r>
          </a:p>
          <a:p>
            <a:pPr lvl="1"/>
            <a:r>
              <a:rPr lang="en-US" sz="1100" kern="1200" dirty="0">
                <a:solidFill>
                  <a:schemeClr val="bg2"/>
                </a:solidFill>
                <a:latin typeface="Century Gothic" panose="020B0502020202020204" pitchFamily="34" charset="0"/>
              </a:rPr>
              <a:t> is a process of finding defects in the software manually.</a:t>
            </a:r>
          </a:p>
          <a:p>
            <a:pPr lvl="1"/>
            <a:r>
              <a:rPr lang="en-US" sz="1100" kern="1200" dirty="0">
                <a:solidFill>
                  <a:schemeClr val="bg2"/>
                </a:solidFill>
                <a:latin typeface="Century Gothic" panose="020B0502020202020204" pitchFamily="34" charset="0"/>
              </a:rPr>
              <a:t>testers will simulate end users to verify that all the features are working properly before software is released.</a:t>
            </a:r>
          </a:p>
          <a:p>
            <a:endParaRPr lang="en-US" sz="1100" kern="1200" dirty="0">
              <a:solidFill>
                <a:schemeClr val="bg2"/>
              </a:solidFill>
              <a:latin typeface="Century Gothic" panose="020B0502020202020204" pitchFamily="34" charset="0"/>
            </a:endParaRPr>
          </a:p>
          <a:p>
            <a:r>
              <a:rPr lang="en-US" sz="1100" kern="1200" dirty="0">
                <a:solidFill>
                  <a:schemeClr val="bg2"/>
                </a:solidFill>
                <a:latin typeface="Century Gothic" panose="020B0502020202020204" pitchFamily="34" charset="0"/>
              </a:rPr>
              <a:t>Automated testing </a:t>
            </a:r>
          </a:p>
          <a:p>
            <a:pPr lvl="1"/>
            <a:r>
              <a:rPr lang="en-US" sz="1100" kern="1200" dirty="0">
                <a:solidFill>
                  <a:schemeClr val="bg2"/>
                </a:solidFill>
                <a:latin typeface="Century Gothic" panose="020B0502020202020204" pitchFamily="34" charset="0"/>
              </a:rPr>
              <a:t>is a method using an </a:t>
            </a:r>
            <a:r>
              <a:rPr lang="en-US" sz="1100" b="1" kern="1200" dirty="0">
                <a:solidFill>
                  <a:schemeClr val="bg2"/>
                </a:solidFill>
                <a:latin typeface="Century Gothic" panose="020B0502020202020204" pitchFamily="34" charset="0"/>
              </a:rPr>
              <a:t>automation tool testing tool </a:t>
            </a:r>
            <a:r>
              <a:rPr lang="en-US" sz="1100" kern="1200" dirty="0">
                <a:solidFill>
                  <a:schemeClr val="bg2"/>
                </a:solidFill>
                <a:latin typeface="Century Gothic" panose="020B0502020202020204" pitchFamily="34" charset="0"/>
              </a:rPr>
              <a:t>to </a:t>
            </a:r>
          </a:p>
          <a:p>
            <a:pPr lvl="1"/>
            <a:r>
              <a:rPr lang="en-US" sz="1100" b="1" kern="1200" dirty="0">
                <a:solidFill>
                  <a:schemeClr val="bg2"/>
                </a:solidFill>
                <a:latin typeface="Century Gothic" panose="020B0502020202020204" pitchFamily="34" charset="0"/>
              </a:rPr>
              <a:t>write and execute test case suite on the software application</a:t>
            </a:r>
            <a:r>
              <a:rPr lang="en-US" sz="1100" kern="1200" dirty="0">
                <a:solidFill>
                  <a:schemeClr val="bg2"/>
                </a:solidFill>
                <a:latin typeface="Century Gothic" panose="020B0502020202020204" pitchFamily="34" charset="0"/>
              </a:rPr>
              <a:t>, </a:t>
            </a:r>
          </a:p>
          <a:p>
            <a:pPr lvl="1"/>
            <a:r>
              <a:rPr lang="en-US" sz="1100" kern="1200" dirty="0">
                <a:solidFill>
                  <a:schemeClr val="bg2"/>
                </a:solidFill>
                <a:latin typeface="Century Gothic" panose="020B0502020202020204" pitchFamily="34" charset="0"/>
              </a:rPr>
              <a:t>comparing the actual results to the expected behavior and creating test reports. </a:t>
            </a:r>
          </a:p>
          <a:p>
            <a:pPr lvl="1"/>
            <a:r>
              <a:rPr lang="en-US" sz="1100" b="0" i="0" u="none" strike="noStrike" cap="none" dirty="0">
                <a:solidFill>
                  <a:srgbClr val="000000"/>
                </a:solidFill>
                <a:effectLst/>
                <a:latin typeface="Arial"/>
                <a:ea typeface="Arial"/>
                <a:cs typeface="Arial"/>
                <a:sym typeface="Arial"/>
              </a:rPr>
              <a:t>Automation testing</a:t>
            </a:r>
            <a:r>
              <a:rPr lang="en-US" sz="1100" b="1" i="0" u="none" strike="noStrike" cap="none" dirty="0">
                <a:solidFill>
                  <a:srgbClr val="000000"/>
                </a:solidFill>
                <a:effectLst/>
                <a:latin typeface="Arial"/>
                <a:ea typeface="Arial"/>
                <a:cs typeface="Arial"/>
                <a:sym typeface="Arial"/>
              </a:rPr>
              <a:t> saves time, money, and effort</a:t>
            </a:r>
            <a:r>
              <a:rPr lang="en-US" sz="1100" b="0" i="0" u="none" strike="noStrike" cap="none" dirty="0">
                <a:solidFill>
                  <a:srgbClr val="000000"/>
                </a:solidFill>
                <a:effectLst/>
                <a:latin typeface="Arial"/>
                <a:ea typeface="Arial"/>
                <a:cs typeface="Arial"/>
                <a:sym typeface="Arial"/>
              </a:rPr>
              <a:t>.</a:t>
            </a:r>
          </a:p>
          <a:p>
            <a:pPr lvl="1"/>
            <a:r>
              <a:rPr lang="en-US" sz="1100" b="1" i="0" u="none" strike="noStrike" cap="none" dirty="0">
                <a:solidFill>
                  <a:srgbClr val="000000"/>
                </a:solidFill>
                <a:effectLst/>
                <a:latin typeface="Arial"/>
                <a:ea typeface="Arial"/>
                <a:cs typeface="Arial"/>
                <a:sym typeface="Arial"/>
              </a:rPr>
              <a:t>when you want to run the same test cases across multiple machines at the same time</a:t>
            </a:r>
            <a:r>
              <a:rPr lang="en-US" sz="1100" b="0" i="0" u="none" strike="noStrike" cap="none" dirty="0">
                <a:solidFill>
                  <a:srgbClr val="000000"/>
                </a:solidFill>
                <a:effectLst/>
                <a:latin typeface="Arial"/>
                <a:ea typeface="Arial"/>
                <a:cs typeface="Arial"/>
                <a:sym typeface="Arial"/>
              </a:rPr>
              <a:t>. Automation testing is also a good way to avoid human error in your testing.</a:t>
            </a:r>
            <a:endParaRPr lang="en-US" sz="1100" kern="1200" dirty="0">
              <a:solidFill>
                <a:schemeClr val="bg2"/>
              </a:solidFill>
              <a:latin typeface="Century Gothic" panose="020B0502020202020204" pitchFamily="34" charset="0"/>
            </a:endParaRPr>
          </a:p>
          <a:p>
            <a:endParaRPr lang="en-US" dirty="0"/>
          </a:p>
        </p:txBody>
      </p:sp>
    </p:spTree>
    <p:extLst>
      <p:ext uri="{BB962C8B-B14F-4D97-AF65-F5344CB8AC3E}">
        <p14:creationId xmlns:p14="http://schemas.microsoft.com/office/powerpoint/2010/main" val="3726298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800" kern="1200" dirty="0">
                <a:solidFill>
                  <a:schemeClr val="bg2"/>
                </a:solidFill>
                <a:latin typeface="Century Gothic" panose="020B0502020202020204" pitchFamily="34" charset="0"/>
              </a:rPr>
              <a:t>evaluate functions that the system should perform.</a:t>
            </a:r>
          </a:p>
          <a:p>
            <a:r>
              <a:rPr lang="en-US" sz="2800" kern="1200" dirty="0">
                <a:solidFill>
                  <a:schemeClr val="bg2"/>
                </a:solidFill>
                <a:latin typeface="Century Gothic" panose="020B0502020202020204" pitchFamily="34" charset="0"/>
              </a:rPr>
              <a:t> Functional requirements may be described in work products such as </a:t>
            </a:r>
          </a:p>
          <a:p>
            <a:pPr lvl="1"/>
            <a:r>
              <a:rPr lang="en-US" sz="2800" kern="1200" dirty="0">
                <a:solidFill>
                  <a:schemeClr val="bg2"/>
                </a:solidFill>
                <a:latin typeface="Century Gothic" panose="020B0502020202020204" pitchFamily="34" charset="0"/>
              </a:rPr>
              <a:t>business requirements specifications, </a:t>
            </a:r>
          </a:p>
          <a:p>
            <a:pPr lvl="1"/>
            <a:r>
              <a:rPr lang="en-US" sz="2800" kern="1200" dirty="0">
                <a:solidFill>
                  <a:schemeClr val="bg2"/>
                </a:solidFill>
                <a:latin typeface="Century Gothic" panose="020B0502020202020204" pitchFamily="34" charset="0"/>
              </a:rPr>
              <a:t>epics, user stories,</a:t>
            </a:r>
          </a:p>
          <a:p>
            <a:pPr lvl="1"/>
            <a:r>
              <a:rPr lang="en-US" sz="2800" kern="1200" dirty="0">
                <a:solidFill>
                  <a:schemeClr val="bg2"/>
                </a:solidFill>
                <a:latin typeface="Century Gothic" panose="020B0502020202020204" pitchFamily="34" charset="0"/>
              </a:rPr>
              <a:t> use cases,</a:t>
            </a:r>
          </a:p>
          <a:p>
            <a:pPr lvl="1"/>
            <a:r>
              <a:rPr lang="en-US" sz="2800" kern="1200" dirty="0">
                <a:solidFill>
                  <a:schemeClr val="bg2"/>
                </a:solidFill>
                <a:latin typeface="Century Gothic" panose="020B0502020202020204" pitchFamily="34" charset="0"/>
              </a:rPr>
              <a:t>functional specifications,</a:t>
            </a:r>
          </a:p>
          <a:p>
            <a:pPr marL="615950" lvl="1" indent="0">
              <a:buNone/>
            </a:pPr>
            <a:r>
              <a:rPr lang="en-US" sz="2800" kern="1200" dirty="0">
                <a:solidFill>
                  <a:schemeClr val="bg2"/>
                </a:solidFill>
                <a:latin typeface="Century Gothic" panose="020B0502020202020204" pitchFamily="34" charset="0"/>
              </a:rPr>
              <a:t>Functional tests should be performed at all test levels (e.g., tests for components may be based on a component specification), though the focus is different at each level</a:t>
            </a:r>
          </a:p>
          <a:p>
            <a:r>
              <a:rPr lang="en-US" sz="2800" kern="1200" dirty="0">
                <a:solidFill>
                  <a:schemeClr val="bg2"/>
                </a:solidFill>
                <a:latin typeface="Century Gothic" panose="020B0502020202020204" pitchFamily="34" charset="0"/>
              </a:rPr>
              <a:t>Functional testing considers the behavior of the software, so black-box techniques may be used to derive test conditions and test cases for the functionality of the component or system</a:t>
            </a:r>
          </a:p>
        </p:txBody>
      </p:sp>
    </p:spTree>
    <p:extLst>
      <p:ext uri="{BB962C8B-B14F-4D97-AF65-F5344CB8AC3E}">
        <p14:creationId xmlns:p14="http://schemas.microsoft.com/office/powerpoint/2010/main" val="602563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3423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4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Helvetica Neue"/>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48164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01403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8972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4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4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4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50"/>
          <p:cNvSpPr>
            <a:spLocks noGrp="1"/>
          </p:cNvSpPr>
          <p:nvPr>
            <p:ph type="pic" idx="2"/>
          </p:nvPr>
        </p:nvSpPr>
        <p:spPr>
          <a:xfrm>
            <a:off x="5183188" y="987425"/>
            <a:ext cx="6172200" cy="4873625"/>
          </a:xfrm>
          <a:prstGeom prst="rect">
            <a:avLst/>
          </a:prstGeom>
          <a:noFill/>
          <a:ln>
            <a:noFill/>
          </a:ln>
        </p:spPr>
      </p:sp>
      <p:sp>
        <p:nvSpPr>
          <p:cNvPr id="64" name="Google Shape;64;p5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5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5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5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
        <p:cNvGrpSpPr/>
        <p:nvPr/>
      </p:nvGrpSpPr>
      <p:grpSpPr>
        <a:xfrm>
          <a:off x="0" y="0"/>
          <a:ext cx="0" cy="0"/>
          <a:chOff x="0" y="0"/>
          <a:chExt cx="0" cy="0"/>
        </a:xfrm>
      </p:grpSpPr>
      <p:sp>
        <p:nvSpPr>
          <p:cNvPr id="6" name="Google Shape;6;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Helvetica Neue"/>
              <a:buNone/>
              <a:defRPr sz="44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 name="Google Shape;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 name="Google Shape;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 name="Google Shape;1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3" r:id="rId11"/>
    <p:sldLayoutId id="2147483664" r:id="rId12"/>
    <p:sldLayoutId id="214748366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8.jfif"/></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jf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jf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jf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jf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8" Type="http://schemas.openxmlformats.org/officeDocument/2006/relationships/hyperlink" Target="https://geekflare.com/difference-bug-defect-error-failure-fault-testing/" TargetMode="External"/><Relationship Id="rId3" Type="http://schemas.openxmlformats.org/officeDocument/2006/relationships/hyperlink" Target="https://www.youtube.com/playlist?list=PLZPHP6RGS50NtpHLee-eInDbFqy3P303g" TargetMode="External"/><Relationship Id="rId7" Type="http://schemas.openxmlformats.org/officeDocument/2006/relationships/hyperlink" Target="https://www.guru99.com/software-testing-introduction-importance.html"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www.programsbuzz.com/article/change-related-testing" TargetMode="External"/><Relationship Id="rId5" Type="http://schemas.openxmlformats.org/officeDocument/2006/relationships/hyperlink" Target="https://www.softwaretestinghelp.com/what-is-component-testing-or-module-testing/" TargetMode="External"/><Relationship Id="rId10" Type="http://schemas.openxmlformats.org/officeDocument/2006/relationships/hyperlink" Target="https://www.geeksforgeeks.org/benefits-of-software-testing/" TargetMode="External"/><Relationship Id="rId4" Type="http://schemas.openxmlformats.org/officeDocument/2006/relationships/hyperlink" Target="https://www.geeksforgeeks.org/unit-testing-software-testing/" TargetMode="External"/><Relationship Id="rId9" Type="http://schemas.openxmlformats.org/officeDocument/2006/relationships/hyperlink" Target="https://salsa.digital/insights/a-brief-history-of-software-testing"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206B6B0A-2ECC-435B-A784-0A3CCE3AA2EA}"/>
              </a:ext>
            </a:extLst>
          </p:cNvPr>
          <p:cNvSpPr>
            <a:spLocks noGrp="1"/>
          </p:cNvSpPr>
          <p:nvPr>
            <p:ph type="title"/>
          </p:nvPr>
        </p:nvSpPr>
        <p:spPr>
          <a:xfrm>
            <a:off x="298608" y="2488676"/>
            <a:ext cx="4660004" cy="3459636"/>
          </a:xfrm>
        </p:spPr>
        <p:txBody>
          <a:bodyPr vert="horz" lIns="91440" tIns="45720" rIns="91440" bIns="45720" rtlCol="0" anchor="b">
            <a:normAutofit fontScale="90000"/>
          </a:bodyPr>
          <a:lstStyle/>
          <a:p>
            <a:pPr algn="ctr">
              <a:lnSpc>
                <a:spcPct val="150000"/>
              </a:lnSpc>
              <a:spcBef>
                <a:spcPct val="0"/>
              </a:spcBef>
            </a:pPr>
            <a:r>
              <a:rPr lang="en-US" b="1" kern="1200" dirty="0">
                <a:solidFill>
                  <a:schemeClr val="accent5">
                    <a:lumMod val="50000"/>
                  </a:schemeClr>
                </a:solidFill>
                <a:latin typeface="+mj-lt"/>
                <a:ea typeface="+mj-ea"/>
                <a:cs typeface="+mj-cs"/>
              </a:rPr>
              <a:t>Team</a:t>
            </a:r>
            <a:br>
              <a:rPr lang="en-US" sz="3100" kern="1200" dirty="0">
                <a:solidFill>
                  <a:schemeClr val="accent5">
                    <a:lumMod val="50000"/>
                  </a:schemeClr>
                </a:solidFill>
                <a:latin typeface="+mj-lt"/>
                <a:ea typeface="+mj-ea"/>
                <a:cs typeface="+mj-cs"/>
              </a:rPr>
            </a:br>
            <a:r>
              <a:rPr lang="en-US" sz="2700" kern="1200" dirty="0" err="1">
                <a:solidFill>
                  <a:schemeClr val="accent5">
                    <a:lumMod val="50000"/>
                  </a:schemeClr>
                </a:solidFill>
              </a:rPr>
              <a:t>Maha</a:t>
            </a:r>
            <a:r>
              <a:rPr lang="en-US" sz="2700" kern="1200" dirty="0">
                <a:solidFill>
                  <a:schemeClr val="accent5">
                    <a:lumMod val="50000"/>
                  </a:schemeClr>
                </a:solidFill>
              </a:rPr>
              <a:t> Yehia </a:t>
            </a:r>
            <a:r>
              <a:rPr lang="en-US" sz="2700" kern="1200" dirty="0" err="1">
                <a:solidFill>
                  <a:schemeClr val="accent5">
                    <a:lumMod val="50000"/>
                  </a:schemeClr>
                </a:solidFill>
              </a:rPr>
              <a:t>Ekram</a:t>
            </a:r>
            <a:r>
              <a:rPr lang="en-US" sz="2700" kern="1200" dirty="0">
                <a:solidFill>
                  <a:schemeClr val="accent5">
                    <a:lumMod val="50000"/>
                  </a:schemeClr>
                </a:solidFill>
              </a:rPr>
              <a:t> Fahmy</a:t>
            </a:r>
            <a:br>
              <a:rPr lang="en-US" sz="2700" kern="1200" dirty="0">
                <a:solidFill>
                  <a:schemeClr val="accent5">
                    <a:lumMod val="50000"/>
                  </a:schemeClr>
                </a:solidFill>
                <a:latin typeface="+mj-lt"/>
                <a:ea typeface="+mj-ea"/>
                <a:cs typeface="+mj-cs"/>
              </a:rPr>
            </a:br>
            <a:r>
              <a:rPr lang="en-US" sz="2700" kern="1200" dirty="0">
                <a:solidFill>
                  <a:schemeClr val="accent5">
                    <a:lumMod val="50000"/>
                  </a:schemeClr>
                </a:solidFill>
                <a:latin typeface="+mj-lt"/>
                <a:ea typeface="+mj-ea"/>
                <a:cs typeface="+mj-cs"/>
              </a:rPr>
              <a:t>Ahmed Mohamed Fathy</a:t>
            </a:r>
            <a:br>
              <a:rPr lang="en-US" sz="2700" kern="1200" dirty="0">
                <a:solidFill>
                  <a:schemeClr val="accent5">
                    <a:lumMod val="50000"/>
                  </a:schemeClr>
                </a:solidFill>
                <a:latin typeface="+mj-lt"/>
                <a:ea typeface="+mj-ea"/>
                <a:cs typeface="+mj-cs"/>
              </a:rPr>
            </a:br>
            <a:r>
              <a:rPr lang="en-US" sz="2700" kern="1200" dirty="0">
                <a:solidFill>
                  <a:schemeClr val="accent5">
                    <a:lumMod val="50000"/>
                  </a:schemeClr>
                </a:solidFill>
              </a:rPr>
              <a:t>Zeinab Mahmoud </a:t>
            </a:r>
            <a:r>
              <a:rPr lang="en-US" sz="2700" kern="1200" dirty="0" err="1">
                <a:solidFill>
                  <a:schemeClr val="accent5">
                    <a:lumMod val="50000"/>
                  </a:schemeClr>
                </a:solidFill>
              </a:rPr>
              <a:t>Anwer</a:t>
            </a:r>
            <a:br>
              <a:rPr lang="en-US" sz="2700" kern="1200" dirty="0">
                <a:solidFill>
                  <a:schemeClr val="accent5">
                    <a:lumMod val="50000"/>
                  </a:schemeClr>
                </a:solidFill>
              </a:rPr>
            </a:br>
            <a:r>
              <a:rPr lang="en-US" sz="2700" kern="1200" dirty="0" err="1">
                <a:solidFill>
                  <a:schemeClr val="accent5">
                    <a:lumMod val="50000"/>
                  </a:schemeClr>
                </a:solidFill>
              </a:rPr>
              <a:t>HebatAllah</a:t>
            </a:r>
            <a:r>
              <a:rPr lang="en-US" sz="2700" kern="1200" dirty="0">
                <a:solidFill>
                  <a:schemeClr val="accent5">
                    <a:lumMod val="50000"/>
                  </a:schemeClr>
                </a:solidFill>
              </a:rPr>
              <a:t> Ahmed Mohamed</a:t>
            </a:r>
            <a:br>
              <a:rPr lang="en-US" sz="2700" kern="1200" dirty="0">
                <a:solidFill>
                  <a:schemeClr val="accent5">
                    <a:lumMod val="50000"/>
                  </a:schemeClr>
                </a:solidFill>
                <a:latin typeface="+mj-lt"/>
                <a:ea typeface="+mj-ea"/>
                <a:cs typeface="+mj-cs"/>
              </a:rPr>
            </a:br>
            <a:r>
              <a:rPr lang="en-US" sz="2700" kern="1200" dirty="0">
                <a:solidFill>
                  <a:schemeClr val="accent5">
                    <a:lumMod val="50000"/>
                  </a:schemeClr>
                </a:solidFill>
                <a:latin typeface="+mj-lt"/>
                <a:ea typeface="+mj-ea"/>
                <a:cs typeface="+mj-cs"/>
              </a:rPr>
              <a:t>Mohammed Ahmed Mostafa</a:t>
            </a:r>
          </a:p>
        </p:txBody>
      </p:sp>
      <p:pic>
        <p:nvPicPr>
          <p:cNvPr id="7" name="Picture 6" descr="Diagram&#10;&#10;Description automatically generated">
            <a:extLst>
              <a:ext uri="{FF2B5EF4-FFF2-40B4-BE49-F238E27FC236}">
                <a16:creationId xmlns:a16="http://schemas.microsoft.com/office/drawing/2014/main" id="{E78E96E9-965C-48EC-BABF-899AFCD45B18}"/>
              </a:ext>
            </a:extLst>
          </p:cNvPr>
          <p:cNvPicPr>
            <a:picLocks noChangeAspect="1"/>
          </p:cNvPicPr>
          <p:nvPr/>
        </p:nvPicPr>
        <p:blipFill rotWithShape="1">
          <a:blip r:embed="rId2"/>
          <a:srcRect t="6705" r="9091" b="2386"/>
          <a:stretch/>
        </p:blipFill>
        <p:spPr>
          <a:xfrm>
            <a:off x="5895751" y="1808454"/>
            <a:ext cx="5708649" cy="3211116"/>
          </a:xfrm>
          <a:prstGeom prst="rect">
            <a:avLst/>
          </a:prstGeom>
        </p:spPr>
      </p:pic>
      <p:sp>
        <p:nvSpPr>
          <p:cNvPr id="6" name="Title 1">
            <a:extLst>
              <a:ext uri="{FF2B5EF4-FFF2-40B4-BE49-F238E27FC236}">
                <a16:creationId xmlns:a16="http://schemas.microsoft.com/office/drawing/2014/main" id="{94BC1E86-1CD1-4F07-9BEB-352721BC38DB}"/>
              </a:ext>
            </a:extLst>
          </p:cNvPr>
          <p:cNvSpPr txBox="1">
            <a:spLocks/>
          </p:cNvSpPr>
          <p:nvPr/>
        </p:nvSpPr>
        <p:spPr>
          <a:xfrm>
            <a:off x="160255" y="657690"/>
            <a:ext cx="4660005" cy="921298"/>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Helvetica Neue"/>
              <a:buNone/>
              <a:defRPr sz="44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spcBef>
                <a:spcPct val="0"/>
              </a:spcBef>
            </a:pPr>
            <a:r>
              <a:rPr lang="en-US" b="1" kern="1200" dirty="0">
                <a:solidFill>
                  <a:schemeClr val="bg2"/>
                </a:solidFill>
                <a:latin typeface="Century Gothic" panose="020B0502020202020204" pitchFamily="34" charset="0"/>
              </a:rPr>
              <a:t>Software Testing</a:t>
            </a:r>
            <a:endParaRPr lang="en-US" sz="4000" b="1" kern="1200" dirty="0">
              <a:solidFill>
                <a:schemeClr val="bg2"/>
              </a:solidFill>
              <a:latin typeface="Century Gothic" panose="020B0502020202020204" pitchFamily="34" charset="0"/>
              <a:ea typeface="+mj-ea"/>
              <a:cs typeface="+mj-cs"/>
            </a:endParaRPr>
          </a:p>
        </p:txBody>
      </p:sp>
    </p:spTree>
    <p:extLst>
      <p:ext uri="{BB962C8B-B14F-4D97-AF65-F5344CB8AC3E}">
        <p14:creationId xmlns:p14="http://schemas.microsoft.com/office/powerpoint/2010/main" val="94823826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AE53-418C-4443-9E79-08EF92D55AD1}"/>
              </a:ext>
            </a:extLst>
          </p:cNvPr>
          <p:cNvSpPr>
            <a:spLocks noGrp="1"/>
          </p:cNvSpPr>
          <p:nvPr>
            <p:ph type="title"/>
          </p:nvPr>
        </p:nvSpPr>
        <p:spPr>
          <a:xfrm>
            <a:off x="1666589" y="540358"/>
            <a:ext cx="8858822" cy="921298"/>
          </a:xfrm>
        </p:spPr>
        <p:txBody>
          <a:bodyPr vert="horz" lIns="91440" tIns="45720" rIns="91440" bIns="45720" rtlCol="0" anchor="b">
            <a:normAutofit/>
          </a:bodyPr>
          <a:lstStyle/>
          <a:p>
            <a:pPr algn="ctr">
              <a:spcBef>
                <a:spcPct val="0"/>
              </a:spcBef>
            </a:pPr>
            <a:r>
              <a:rPr lang="en-US" b="1" kern="1200" dirty="0">
                <a:solidFill>
                  <a:schemeClr val="bg2"/>
                </a:solidFill>
                <a:latin typeface="Century Gothic" panose="020B0502020202020204" pitchFamily="34" charset="0"/>
                <a:ea typeface="+mj-ea"/>
                <a:cs typeface="+mj-cs"/>
              </a:rPr>
              <a:t>3) Pesticide Paradox</a:t>
            </a:r>
            <a:endParaRPr lang="en-US" sz="4000" b="1" kern="1200" dirty="0">
              <a:solidFill>
                <a:schemeClr val="bg2"/>
              </a:solidFill>
              <a:latin typeface="Century Gothic" panose="020B0502020202020204" pitchFamily="34" charset="0"/>
              <a:ea typeface="+mj-ea"/>
              <a:cs typeface="+mj-cs"/>
            </a:endParaRPr>
          </a:p>
        </p:txBody>
      </p:sp>
      <p:graphicFrame>
        <p:nvGraphicFramePr>
          <p:cNvPr id="20" name="Title 1">
            <a:extLst>
              <a:ext uri="{FF2B5EF4-FFF2-40B4-BE49-F238E27FC236}">
                <a16:creationId xmlns:a16="http://schemas.microsoft.com/office/drawing/2014/main" id="{6610FAB9-457B-ADF8-B977-5CC7C6FC6276}"/>
              </a:ext>
            </a:extLst>
          </p:cNvPr>
          <p:cNvGraphicFramePr/>
          <p:nvPr>
            <p:extLst>
              <p:ext uri="{D42A27DB-BD31-4B8C-83A1-F6EECF244321}">
                <p14:modId xmlns:p14="http://schemas.microsoft.com/office/powerpoint/2010/main" val="2135764884"/>
              </p:ext>
            </p:extLst>
          </p:nvPr>
        </p:nvGraphicFramePr>
        <p:xfrm>
          <a:off x="760036" y="2152535"/>
          <a:ext cx="10671928" cy="3650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10604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itle 1">
            <a:extLst>
              <a:ext uri="{FF2B5EF4-FFF2-40B4-BE49-F238E27FC236}">
                <a16:creationId xmlns:a16="http://schemas.microsoft.com/office/drawing/2014/main" id="{6610FAB9-457B-ADF8-B977-5CC7C6FC6276}"/>
              </a:ext>
            </a:extLst>
          </p:cNvPr>
          <p:cNvGraphicFramePr/>
          <p:nvPr>
            <p:extLst>
              <p:ext uri="{D42A27DB-BD31-4B8C-83A1-F6EECF244321}">
                <p14:modId xmlns:p14="http://schemas.microsoft.com/office/powerpoint/2010/main" val="850722142"/>
              </p:ext>
            </p:extLst>
          </p:nvPr>
        </p:nvGraphicFramePr>
        <p:xfrm>
          <a:off x="760036" y="2132215"/>
          <a:ext cx="10671928" cy="3650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2E44DEBA-C2D1-490A-A887-35A376F7CF14}"/>
              </a:ext>
            </a:extLst>
          </p:cNvPr>
          <p:cNvSpPr txBox="1">
            <a:spLocks/>
          </p:cNvSpPr>
          <p:nvPr/>
        </p:nvSpPr>
        <p:spPr>
          <a:xfrm>
            <a:off x="1050752" y="509878"/>
            <a:ext cx="9765376" cy="921298"/>
          </a:xfrm>
          <a:prstGeom prst="rect">
            <a:avLst/>
          </a:prstGeom>
          <a:noFill/>
          <a:ln>
            <a:noFill/>
          </a:ln>
        </p:spPr>
        <p:txBody>
          <a:bodyPr spcFirstLastPara="1" vert="horz" wrap="square" lIns="91440" tIns="45720" rIns="91440" bIns="45720" rtlCol="0" anchor="b" anchorCtr="0">
            <a:normAutofit fontScale="9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Helvetica Neue"/>
              <a:buNone/>
              <a:defRPr sz="44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spcBef>
                <a:spcPct val="0"/>
              </a:spcBef>
            </a:pPr>
            <a:r>
              <a:rPr lang="en-US" b="1" kern="1200">
                <a:solidFill>
                  <a:schemeClr val="bg2"/>
                </a:solidFill>
                <a:latin typeface="Century Gothic" panose="020B0502020202020204" pitchFamily="34" charset="0"/>
                <a:ea typeface="+mj-ea"/>
                <a:cs typeface="+mj-cs"/>
              </a:rPr>
              <a:t>4) Testing shows a presence of defects</a:t>
            </a:r>
            <a:endParaRPr lang="en-US" sz="4000" b="1" kern="1200" dirty="0">
              <a:solidFill>
                <a:schemeClr val="bg2"/>
              </a:solidFill>
              <a:latin typeface="Century Gothic" panose="020B0502020202020204" pitchFamily="34" charset="0"/>
              <a:ea typeface="+mj-ea"/>
              <a:cs typeface="+mj-cs"/>
            </a:endParaRPr>
          </a:p>
        </p:txBody>
      </p:sp>
    </p:spTree>
    <p:extLst>
      <p:ext uri="{BB962C8B-B14F-4D97-AF65-F5344CB8AC3E}">
        <p14:creationId xmlns:p14="http://schemas.microsoft.com/office/powerpoint/2010/main" val="301754614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AE53-418C-4443-9E79-08EF92D55AD1}"/>
              </a:ext>
            </a:extLst>
          </p:cNvPr>
          <p:cNvSpPr>
            <a:spLocks noGrp="1"/>
          </p:cNvSpPr>
          <p:nvPr>
            <p:ph type="title"/>
          </p:nvPr>
        </p:nvSpPr>
        <p:spPr>
          <a:xfrm>
            <a:off x="1213312" y="520038"/>
            <a:ext cx="9765376" cy="921298"/>
          </a:xfrm>
        </p:spPr>
        <p:txBody>
          <a:bodyPr vert="horz" lIns="91440" tIns="45720" rIns="91440" bIns="45720" rtlCol="0" anchor="b">
            <a:normAutofit/>
          </a:bodyPr>
          <a:lstStyle/>
          <a:p>
            <a:pPr algn="ctr">
              <a:spcBef>
                <a:spcPct val="0"/>
              </a:spcBef>
            </a:pPr>
            <a:r>
              <a:rPr lang="en-US" b="1" kern="1200" dirty="0">
                <a:solidFill>
                  <a:schemeClr val="bg2"/>
                </a:solidFill>
                <a:latin typeface="Century Gothic" panose="020B0502020202020204" pitchFamily="34" charset="0"/>
                <a:ea typeface="+mj-ea"/>
                <a:cs typeface="+mj-cs"/>
              </a:rPr>
              <a:t>5) Absence of Error – fallacy</a:t>
            </a:r>
            <a:endParaRPr lang="en-US" sz="4000" b="1" kern="1200" dirty="0">
              <a:solidFill>
                <a:schemeClr val="bg2"/>
              </a:solidFill>
              <a:latin typeface="Century Gothic" panose="020B0502020202020204" pitchFamily="34" charset="0"/>
              <a:ea typeface="+mj-ea"/>
              <a:cs typeface="+mj-cs"/>
            </a:endParaRPr>
          </a:p>
        </p:txBody>
      </p:sp>
      <p:sp>
        <p:nvSpPr>
          <p:cNvPr id="18" name="Title 1">
            <a:extLst>
              <a:ext uri="{FF2B5EF4-FFF2-40B4-BE49-F238E27FC236}">
                <a16:creationId xmlns:a16="http://schemas.microsoft.com/office/drawing/2014/main" id="{E58B00B1-ABEF-4E20-BDB6-4F91F5572B52}"/>
              </a:ext>
            </a:extLst>
          </p:cNvPr>
          <p:cNvSpPr txBox="1">
            <a:spLocks/>
          </p:cNvSpPr>
          <p:nvPr/>
        </p:nvSpPr>
        <p:spPr>
          <a:xfrm>
            <a:off x="760036" y="1939175"/>
            <a:ext cx="10671928" cy="365020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Helvetica Neue"/>
              <a:buNone/>
              <a:defRPr sz="44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endParaRPr lang="en-US" sz="2800" dirty="0">
              <a:solidFill>
                <a:schemeClr val="tx1"/>
              </a:solidFill>
              <a:latin typeface="Century Gothic" panose="020B0502020202020204" pitchFamily="34" charset="0"/>
            </a:endParaRPr>
          </a:p>
        </p:txBody>
      </p:sp>
      <p:graphicFrame>
        <p:nvGraphicFramePr>
          <p:cNvPr id="6" name="Title 1">
            <a:extLst>
              <a:ext uri="{FF2B5EF4-FFF2-40B4-BE49-F238E27FC236}">
                <a16:creationId xmlns:a16="http://schemas.microsoft.com/office/drawing/2014/main" id="{ECBDB388-3C2F-47BD-90CC-6665E15B0465}"/>
              </a:ext>
            </a:extLst>
          </p:cNvPr>
          <p:cNvGraphicFramePr/>
          <p:nvPr>
            <p:extLst>
              <p:ext uri="{D42A27DB-BD31-4B8C-83A1-F6EECF244321}">
                <p14:modId xmlns:p14="http://schemas.microsoft.com/office/powerpoint/2010/main" val="471783727"/>
              </p:ext>
            </p:extLst>
          </p:nvPr>
        </p:nvGraphicFramePr>
        <p:xfrm>
          <a:off x="932755" y="1939175"/>
          <a:ext cx="10671928" cy="3650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292932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AE53-418C-4443-9E79-08EF92D55AD1}"/>
              </a:ext>
            </a:extLst>
          </p:cNvPr>
          <p:cNvSpPr>
            <a:spLocks noGrp="1"/>
          </p:cNvSpPr>
          <p:nvPr>
            <p:ph type="title"/>
          </p:nvPr>
        </p:nvSpPr>
        <p:spPr>
          <a:xfrm>
            <a:off x="1213312" y="520038"/>
            <a:ext cx="9765376" cy="921298"/>
          </a:xfrm>
        </p:spPr>
        <p:txBody>
          <a:bodyPr vert="horz" lIns="91440" tIns="45720" rIns="91440" bIns="45720" rtlCol="0" anchor="b">
            <a:normAutofit/>
          </a:bodyPr>
          <a:lstStyle/>
          <a:p>
            <a:pPr algn="ctr">
              <a:spcBef>
                <a:spcPct val="0"/>
              </a:spcBef>
            </a:pPr>
            <a:r>
              <a:rPr lang="en-US" b="1" kern="1200" dirty="0">
                <a:solidFill>
                  <a:schemeClr val="bg2"/>
                </a:solidFill>
                <a:latin typeface="Century Gothic" panose="020B0502020202020204" pitchFamily="34" charset="0"/>
                <a:ea typeface="+mj-ea"/>
                <a:cs typeface="+mj-cs"/>
              </a:rPr>
              <a:t>6) Early Testing</a:t>
            </a:r>
            <a:endParaRPr lang="en-US" sz="4000" b="1" kern="1200" dirty="0">
              <a:solidFill>
                <a:schemeClr val="bg2"/>
              </a:solidFill>
              <a:latin typeface="Century Gothic" panose="020B0502020202020204" pitchFamily="34" charset="0"/>
              <a:ea typeface="+mj-ea"/>
              <a:cs typeface="+mj-cs"/>
            </a:endParaRPr>
          </a:p>
        </p:txBody>
      </p:sp>
      <p:graphicFrame>
        <p:nvGraphicFramePr>
          <p:cNvPr id="20" name="Title 1">
            <a:extLst>
              <a:ext uri="{FF2B5EF4-FFF2-40B4-BE49-F238E27FC236}">
                <a16:creationId xmlns:a16="http://schemas.microsoft.com/office/drawing/2014/main" id="{B23723C9-3049-4C11-C1B4-84181488E585}"/>
              </a:ext>
            </a:extLst>
          </p:cNvPr>
          <p:cNvGraphicFramePr/>
          <p:nvPr>
            <p:extLst>
              <p:ext uri="{D42A27DB-BD31-4B8C-83A1-F6EECF244321}">
                <p14:modId xmlns:p14="http://schemas.microsoft.com/office/powerpoint/2010/main" val="2674819519"/>
              </p:ext>
            </p:extLst>
          </p:nvPr>
        </p:nvGraphicFramePr>
        <p:xfrm>
          <a:off x="760036" y="1959495"/>
          <a:ext cx="10671928" cy="3650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485381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AE53-418C-4443-9E79-08EF92D55AD1}"/>
              </a:ext>
            </a:extLst>
          </p:cNvPr>
          <p:cNvSpPr>
            <a:spLocks noGrp="1"/>
          </p:cNvSpPr>
          <p:nvPr>
            <p:ph type="title"/>
          </p:nvPr>
        </p:nvSpPr>
        <p:spPr>
          <a:xfrm>
            <a:off x="1213312" y="520038"/>
            <a:ext cx="9765376" cy="921298"/>
          </a:xfrm>
        </p:spPr>
        <p:txBody>
          <a:bodyPr vert="horz" lIns="91440" tIns="45720" rIns="91440" bIns="45720" rtlCol="0" anchor="b">
            <a:normAutofit/>
          </a:bodyPr>
          <a:lstStyle/>
          <a:p>
            <a:pPr algn="ctr">
              <a:spcBef>
                <a:spcPct val="0"/>
              </a:spcBef>
            </a:pPr>
            <a:r>
              <a:rPr lang="en-US" b="1" kern="1200" dirty="0">
                <a:solidFill>
                  <a:schemeClr val="bg2"/>
                </a:solidFill>
                <a:latin typeface="Century Gothic" panose="020B0502020202020204" pitchFamily="34" charset="0"/>
                <a:ea typeface="+mj-ea"/>
                <a:cs typeface="+mj-cs"/>
              </a:rPr>
              <a:t>7) Testing is context dependent</a:t>
            </a:r>
            <a:endParaRPr lang="en-US" sz="4000" b="1" kern="1200" dirty="0">
              <a:solidFill>
                <a:schemeClr val="bg2"/>
              </a:solidFill>
              <a:latin typeface="Century Gothic" panose="020B0502020202020204" pitchFamily="34" charset="0"/>
              <a:ea typeface="+mj-ea"/>
              <a:cs typeface="+mj-cs"/>
            </a:endParaRPr>
          </a:p>
        </p:txBody>
      </p:sp>
      <p:graphicFrame>
        <p:nvGraphicFramePr>
          <p:cNvPr id="5" name="Title 1">
            <a:extLst>
              <a:ext uri="{FF2B5EF4-FFF2-40B4-BE49-F238E27FC236}">
                <a16:creationId xmlns:a16="http://schemas.microsoft.com/office/drawing/2014/main" id="{0DC8020F-34D3-4C27-B4DD-4E6921F3A6B2}"/>
              </a:ext>
            </a:extLst>
          </p:cNvPr>
          <p:cNvGraphicFramePr/>
          <p:nvPr>
            <p:extLst>
              <p:ext uri="{D42A27DB-BD31-4B8C-83A1-F6EECF244321}">
                <p14:modId xmlns:p14="http://schemas.microsoft.com/office/powerpoint/2010/main" val="4162334618"/>
              </p:ext>
            </p:extLst>
          </p:nvPr>
        </p:nvGraphicFramePr>
        <p:xfrm>
          <a:off x="760036" y="1722120"/>
          <a:ext cx="10995084"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369527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43" name="Rectangle 1032">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 name="Title 1">
            <a:extLst>
              <a:ext uri="{FF2B5EF4-FFF2-40B4-BE49-F238E27FC236}">
                <a16:creationId xmlns:a16="http://schemas.microsoft.com/office/drawing/2014/main" id="{D059AE53-418C-4443-9E79-08EF92D55AD1}"/>
              </a:ext>
            </a:extLst>
          </p:cNvPr>
          <p:cNvSpPr>
            <a:spLocks noGrp="1"/>
          </p:cNvSpPr>
          <p:nvPr>
            <p:ph type="title"/>
          </p:nvPr>
        </p:nvSpPr>
        <p:spPr>
          <a:xfrm>
            <a:off x="841248" y="818457"/>
            <a:ext cx="3322317" cy="2975876"/>
          </a:xfrm>
        </p:spPr>
        <p:txBody>
          <a:bodyPr vert="horz" lIns="91440" tIns="45720" rIns="91440" bIns="45720" rtlCol="0" anchor="b">
            <a:normAutofit/>
          </a:bodyPr>
          <a:lstStyle/>
          <a:p>
            <a:pPr>
              <a:spcBef>
                <a:spcPct val="0"/>
              </a:spcBef>
            </a:pPr>
            <a:r>
              <a:rPr lang="en-US" sz="3700" b="1" kern="1200" dirty="0">
                <a:solidFill>
                  <a:schemeClr val="tx1"/>
                </a:solidFill>
                <a:latin typeface="+mj-lt"/>
                <a:ea typeface="+mj-ea"/>
                <a:cs typeface="+mj-cs"/>
              </a:rPr>
              <a:t>Test Driven Development (TDD)</a:t>
            </a:r>
          </a:p>
        </p:txBody>
      </p:sp>
      <p:cxnSp>
        <p:nvCxnSpPr>
          <p:cNvPr id="1044" name="Straight Connector 1034">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6356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descr="What is TDD? - An Intro to Test Driven Development - TestLodge Blog">
            <a:extLst>
              <a:ext uri="{FF2B5EF4-FFF2-40B4-BE49-F238E27FC236}">
                <a16:creationId xmlns:a16="http://schemas.microsoft.com/office/drawing/2014/main" id="{6574739F-4BCF-4711-8CD5-E598473982D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44678" y="1739406"/>
            <a:ext cx="6436548" cy="337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252993"/>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itle 1">
            <a:extLst>
              <a:ext uri="{FF2B5EF4-FFF2-40B4-BE49-F238E27FC236}">
                <a16:creationId xmlns:a16="http://schemas.microsoft.com/office/drawing/2014/main" id="{9D337CD0-F151-37B5-E6D7-5A39FE64C093}"/>
              </a:ext>
            </a:extLst>
          </p:cNvPr>
          <p:cNvGraphicFramePr/>
          <p:nvPr>
            <p:extLst>
              <p:ext uri="{D42A27DB-BD31-4B8C-83A1-F6EECF244321}">
                <p14:modId xmlns:p14="http://schemas.microsoft.com/office/powerpoint/2010/main" val="1902832105"/>
              </p:ext>
            </p:extLst>
          </p:nvPr>
        </p:nvGraphicFramePr>
        <p:xfrm>
          <a:off x="1996671" y="1877695"/>
          <a:ext cx="8198658" cy="3557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FB2B4E4A-D409-446A-86C9-1D4FCC29E863}"/>
              </a:ext>
            </a:extLst>
          </p:cNvPr>
          <p:cNvSpPr txBox="1">
            <a:spLocks/>
          </p:cNvSpPr>
          <p:nvPr/>
        </p:nvSpPr>
        <p:spPr>
          <a:xfrm>
            <a:off x="1030432" y="570317"/>
            <a:ext cx="9765376" cy="921298"/>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Helvetica Neue"/>
              <a:buNone/>
              <a:defRPr sz="44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spcBef>
                <a:spcPct val="0"/>
              </a:spcBef>
            </a:pPr>
            <a:r>
              <a:rPr lang="en-US" b="1" kern="1200" dirty="0">
                <a:solidFill>
                  <a:schemeClr val="bg2"/>
                </a:solidFill>
                <a:latin typeface="Century Gothic" panose="020B0502020202020204" pitchFamily="34" charset="0"/>
                <a:ea typeface="+mj-ea"/>
                <a:cs typeface="+mj-cs"/>
              </a:rPr>
              <a:t>Traditionally</a:t>
            </a:r>
            <a:endParaRPr lang="en-US" sz="4000" b="1" kern="1200" dirty="0">
              <a:solidFill>
                <a:schemeClr val="bg2"/>
              </a:solidFill>
              <a:latin typeface="Century Gothic" panose="020B0502020202020204" pitchFamily="34" charset="0"/>
              <a:ea typeface="+mj-ea"/>
              <a:cs typeface="+mj-cs"/>
            </a:endParaRPr>
          </a:p>
        </p:txBody>
      </p:sp>
    </p:spTree>
    <p:extLst>
      <p:ext uri="{BB962C8B-B14F-4D97-AF65-F5344CB8AC3E}">
        <p14:creationId xmlns:p14="http://schemas.microsoft.com/office/powerpoint/2010/main" val="3357807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AE53-418C-4443-9E79-08EF92D55AD1}"/>
              </a:ext>
            </a:extLst>
          </p:cNvPr>
          <p:cNvSpPr>
            <a:spLocks noGrp="1"/>
          </p:cNvSpPr>
          <p:nvPr>
            <p:ph type="title"/>
          </p:nvPr>
        </p:nvSpPr>
        <p:spPr>
          <a:xfrm>
            <a:off x="838200" y="557188"/>
            <a:ext cx="10515600" cy="1133499"/>
          </a:xfrm>
        </p:spPr>
        <p:txBody>
          <a:bodyPr vert="horz" lIns="91440" tIns="45720" rIns="91440" bIns="45720" rtlCol="0">
            <a:normAutofit/>
          </a:bodyPr>
          <a:lstStyle/>
          <a:p>
            <a:pPr algn="ctr">
              <a:spcBef>
                <a:spcPct val="0"/>
              </a:spcBef>
            </a:pPr>
            <a:r>
              <a:rPr lang="en-US" b="1" kern="1200" dirty="0">
                <a:solidFill>
                  <a:schemeClr val="accent5">
                    <a:lumMod val="50000"/>
                  </a:schemeClr>
                </a:solidFill>
                <a:latin typeface="Century Gothic" panose="020B0502020202020204" pitchFamily="34" charset="0"/>
                <a:ea typeface="+mj-ea"/>
                <a:cs typeface="+mj-cs"/>
              </a:rPr>
              <a:t>Test Driven Development (TDD)</a:t>
            </a:r>
          </a:p>
        </p:txBody>
      </p:sp>
      <p:graphicFrame>
        <p:nvGraphicFramePr>
          <p:cNvPr id="5" name="Title 1">
            <a:extLst>
              <a:ext uri="{FF2B5EF4-FFF2-40B4-BE49-F238E27FC236}">
                <a16:creationId xmlns:a16="http://schemas.microsoft.com/office/drawing/2014/main" id="{67EDAA19-32C3-4715-8C7C-EAB344E96B35}"/>
              </a:ext>
            </a:extLst>
          </p:cNvPr>
          <p:cNvGraphicFramePr/>
          <p:nvPr>
            <p:extLst>
              <p:ext uri="{D42A27DB-BD31-4B8C-83A1-F6EECF244321}">
                <p14:modId xmlns:p14="http://schemas.microsoft.com/office/powerpoint/2010/main" val="1266173454"/>
              </p:ext>
            </p:extLst>
          </p:nvPr>
        </p:nvGraphicFramePr>
        <p:xfrm>
          <a:off x="1082040" y="1690687"/>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620770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AE53-418C-4443-9E79-08EF92D55AD1}"/>
              </a:ext>
            </a:extLst>
          </p:cNvPr>
          <p:cNvSpPr>
            <a:spLocks noGrp="1"/>
          </p:cNvSpPr>
          <p:nvPr>
            <p:ph type="title"/>
          </p:nvPr>
        </p:nvSpPr>
        <p:spPr>
          <a:xfrm>
            <a:off x="1213312" y="520038"/>
            <a:ext cx="9765376" cy="921298"/>
          </a:xfrm>
        </p:spPr>
        <p:txBody>
          <a:bodyPr vert="horz" lIns="91440" tIns="45720" rIns="91440" bIns="45720" rtlCol="0" anchor="b">
            <a:normAutofit/>
          </a:bodyPr>
          <a:lstStyle/>
          <a:p>
            <a:pPr algn="ctr">
              <a:spcBef>
                <a:spcPct val="0"/>
              </a:spcBef>
            </a:pPr>
            <a:r>
              <a:rPr lang="en-US" b="1" kern="1200" dirty="0">
                <a:solidFill>
                  <a:schemeClr val="bg2"/>
                </a:solidFill>
                <a:latin typeface="Century Gothic" panose="020B0502020202020204" pitchFamily="34" charset="0"/>
                <a:ea typeface="+mj-ea"/>
                <a:cs typeface="+mj-cs"/>
              </a:rPr>
              <a:t>Test Driven Development (TDD)</a:t>
            </a:r>
            <a:endParaRPr lang="en-US" sz="4000" b="1" kern="1200" dirty="0">
              <a:solidFill>
                <a:schemeClr val="bg2"/>
              </a:solidFill>
              <a:latin typeface="Century Gothic" panose="020B0502020202020204" pitchFamily="34" charset="0"/>
              <a:ea typeface="+mj-ea"/>
              <a:cs typeface="+mj-cs"/>
            </a:endParaRPr>
          </a:p>
        </p:txBody>
      </p:sp>
      <p:graphicFrame>
        <p:nvGraphicFramePr>
          <p:cNvPr id="20" name="Title 1">
            <a:extLst>
              <a:ext uri="{FF2B5EF4-FFF2-40B4-BE49-F238E27FC236}">
                <a16:creationId xmlns:a16="http://schemas.microsoft.com/office/drawing/2014/main" id="{AA25370A-7F3F-8F3A-C4B6-9B3CDF4A5150}"/>
              </a:ext>
            </a:extLst>
          </p:cNvPr>
          <p:cNvGraphicFramePr/>
          <p:nvPr>
            <p:extLst>
              <p:ext uri="{D42A27DB-BD31-4B8C-83A1-F6EECF244321}">
                <p14:modId xmlns:p14="http://schemas.microsoft.com/office/powerpoint/2010/main" val="1307453532"/>
              </p:ext>
            </p:extLst>
          </p:nvPr>
        </p:nvGraphicFramePr>
        <p:xfrm>
          <a:off x="760036" y="1939175"/>
          <a:ext cx="10671928" cy="3650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223945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7"/>
        <p:cNvGrpSpPr/>
        <p:nvPr/>
      </p:nvGrpSpPr>
      <p:grpSpPr>
        <a:xfrm>
          <a:off x="0" y="0"/>
          <a:ext cx="0" cy="0"/>
          <a:chOff x="0" y="0"/>
          <a:chExt cx="0" cy="0"/>
        </a:xfrm>
      </p:grpSpPr>
      <p:pic>
        <p:nvPicPr>
          <p:cNvPr id="5122" name="Picture 2" descr="Test-Driven Development (TDD) – Quick Guide">
            <a:extLst>
              <a:ext uri="{FF2B5EF4-FFF2-40B4-BE49-F238E27FC236}">
                <a16:creationId xmlns:a16="http://schemas.microsoft.com/office/drawing/2014/main" id="{9C3C7B0A-2DD6-4890-BDED-3A71A8F947D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07228" y="643466"/>
            <a:ext cx="8377544"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15663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AE53-418C-4443-9E79-08EF92D55AD1}"/>
              </a:ext>
            </a:extLst>
          </p:cNvPr>
          <p:cNvSpPr>
            <a:spLocks noGrp="1"/>
          </p:cNvSpPr>
          <p:nvPr>
            <p:ph type="title"/>
          </p:nvPr>
        </p:nvSpPr>
        <p:spPr>
          <a:xfrm>
            <a:off x="1666589" y="130133"/>
            <a:ext cx="8858822" cy="921298"/>
          </a:xfrm>
        </p:spPr>
        <p:txBody>
          <a:bodyPr vert="horz" lIns="91440" tIns="45720" rIns="91440" bIns="45720" rtlCol="0" anchor="b">
            <a:normAutofit/>
          </a:bodyPr>
          <a:lstStyle/>
          <a:p>
            <a:pPr algn="ctr">
              <a:spcBef>
                <a:spcPct val="0"/>
              </a:spcBef>
            </a:pPr>
            <a:r>
              <a:rPr lang="en-US" b="1" kern="1200" dirty="0">
                <a:solidFill>
                  <a:schemeClr val="bg2"/>
                </a:solidFill>
                <a:latin typeface="Century Gothic" panose="020B0502020202020204" pitchFamily="34" charset="0"/>
              </a:rPr>
              <a:t>What is Testing</a:t>
            </a:r>
            <a:endParaRPr lang="en-US" sz="4000" b="1" kern="1200" dirty="0">
              <a:solidFill>
                <a:schemeClr val="bg2"/>
              </a:solidFill>
              <a:latin typeface="Century Gothic" panose="020B0502020202020204" pitchFamily="34" charset="0"/>
              <a:ea typeface="+mj-ea"/>
              <a:cs typeface="+mj-cs"/>
            </a:endParaRPr>
          </a:p>
        </p:txBody>
      </p:sp>
      <p:sp>
        <p:nvSpPr>
          <p:cNvPr id="18" name="Title 1">
            <a:extLst>
              <a:ext uri="{FF2B5EF4-FFF2-40B4-BE49-F238E27FC236}">
                <a16:creationId xmlns:a16="http://schemas.microsoft.com/office/drawing/2014/main" id="{E58B00B1-ABEF-4E20-BDB6-4F91F5572B52}"/>
              </a:ext>
            </a:extLst>
          </p:cNvPr>
          <p:cNvSpPr txBox="1">
            <a:spLocks/>
          </p:cNvSpPr>
          <p:nvPr/>
        </p:nvSpPr>
        <p:spPr>
          <a:xfrm>
            <a:off x="760036" y="961478"/>
            <a:ext cx="10671928" cy="365020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Helvetica Neue"/>
              <a:buNone/>
              <a:defRPr sz="44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800" dirty="0">
                <a:solidFill>
                  <a:schemeClr val="tx1"/>
                </a:solidFill>
                <a:latin typeface="Century Gothic" panose="020B0502020202020204" pitchFamily="34" charset="0"/>
              </a:rPr>
              <a:t>Software Testing is a method to check whether the actual software product matches expected requirements and to ensure that software product is defect free.</a:t>
            </a:r>
          </a:p>
          <a:p>
            <a:pPr algn="ctr"/>
            <a:endParaRPr lang="en-US" sz="2800" dirty="0">
              <a:solidFill>
                <a:schemeClr val="tx1"/>
              </a:solidFill>
              <a:latin typeface="Century Gothic" panose="020B0502020202020204" pitchFamily="34" charset="0"/>
            </a:endParaRPr>
          </a:p>
          <a:p>
            <a:pPr algn="ctr"/>
            <a:r>
              <a:rPr lang="en-US" sz="2800" dirty="0">
                <a:solidFill>
                  <a:schemeClr val="tx1"/>
                </a:solidFill>
                <a:latin typeface="Century Gothic" panose="020B0502020202020204" pitchFamily="34" charset="0"/>
              </a:rPr>
              <a:t>It ensures that the project is working fine in every scenario and gives the perfect output as expected , It helps to avoid unwanted things like bugs.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531" y="4095010"/>
            <a:ext cx="3629025" cy="303847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110" y="3815092"/>
            <a:ext cx="6572250" cy="3448050"/>
          </a:xfrm>
          <a:prstGeom prst="rect">
            <a:avLst/>
          </a:prstGeom>
        </p:spPr>
      </p:pic>
    </p:spTree>
    <p:extLst>
      <p:ext uri="{BB962C8B-B14F-4D97-AF65-F5344CB8AC3E}">
        <p14:creationId xmlns:p14="http://schemas.microsoft.com/office/powerpoint/2010/main" val="135865289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AE53-418C-4443-9E79-08EF92D55AD1}"/>
              </a:ext>
            </a:extLst>
          </p:cNvPr>
          <p:cNvSpPr>
            <a:spLocks noGrp="1"/>
          </p:cNvSpPr>
          <p:nvPr>
            <p:ph type="title"/>
          </p:nvPr>
        </p:nvSpPr>
        <p:spPr>
          <a:xfrm>
            <a:off x="1213312" y="520038"/>
            <a:ext cx="9765376" cy="921298"/>
          </a:xfrm>
        </p:spPr>
        <p:txBody>
          <a:bodyPr vert="horz" lIns="91440" tIns="45720" rIns="91440" bIns="45720" rtlCol="0" anchor="b">
            <a:normAutofit/>
          </a:bodyPr>
          <a:lstStyle/>
          <a:p>
            <a:pPr algn="ctr">
              <a:spcBef>
                <a:spcPct val="0"/>
              </a:spcBef>
            </a:pPr>
            <a:r>
              <a:rPr lang="en-US" b="1" kern="1200" dirty="0">
                <a:solidFill>
                  <a:srgbClr val="002060"/>
                </a:solidFill>
                <a:latin typeface="Century Gothic" panose="020B0502020202020204" pitchFamily="34" charset="0"/>
                <a:ea typeface="+mj-ea"/>
                <a:cs typeface="+mj-cs"/>
              </a:rPr>
              <a:t>Test Driven Development Cont.</a:t>
            </a:r>
            <a:endParaRPr lang="en-US" sz="4000" b="1" kern="1200" dirty="0">
              <a:solidFill>
                <a:srgbClr val="002060"/>
              </a:solidFill>
              <a:latin typeface="Century Gothic" panose="020B0502020202020204" pitchFamily="34" charset="0"/>
              <a:ea typeface="+mj-ea"/>
              <a:cs typeface="+mj-cs"/>
            </a:endParaRPr>
          </a:p>
        </p:txBody>
      </p:sp>
      <p:graphicFrame>
        <p:nvGraphicFramePr>
          <p:cNvPr id="22" name="Title 1">
            <a:extLst>
              <a:ext uri="{FF2B5EF4-FFF2-40B4-BE49-F238E27FC236}">
                <a16:creationId xmlns:a16="http://schemas.microsoft.com/office/drawing/2014/main" id="{9BFACE65-A251-34FC-EDBD-8264736E800F}"/>
              </a:ext>
            </a:extLst>
          </p:cNvPr>
          <p:cNvGraphicFramePr/>
          <p:nvPr>
            <p:extLst>
              <p:ext uri="{D42A27DB-BD31-4B8C-83A1-F6EECF244321}">
                <p14:modId xmlns:p14="http://schemas.microsoft.com/office/powerpoint/2010/main" val="4143197190"/>
              </p:ext>
            </p:extLst>
          </p:nvPr>
        </p:nvGraphicFramePr>
        <p:xfrm>
          <a:off x="760036" y="1939175"/>
          <a:ext cx="10671928" cy="3650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931191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AE53-418C-4443-9E79-08EF92D55AD1}"/>
              </a:ext>
            </a:extLst>
          </p:cNvPr>
          <p:cNvSpPr>
            <a:spLocks noGrp="1"/>
          </p:cNvSpPr>
          <p:nvPr>
            <p:ph type="title"/>
          </p:nvPr>
        </p:nvSpPr>
        <p:spPr>
          <a:xfrm>
            <a:off x="1213312" y="59388"/>
            <a:ext cx="9765376" cy="921298"/>
          </a:xfrm>
        </p:spPr>
        <p:txBody>
          <a:bodyPr vert="horz" lIns="91440" tIns="45720" rIns="91440" bIns="45720" rtlCol="0" anchor="b">
            <a:normAutofit/>
          </a:bodyPr>
          <a:lstStyle/>
          <a:p>
            <a:pPr algn="ctr">
              <a:spcBef>
                <a:spcPct val="0"/>
              </a:spcBef>
            </a:pPr>
            <a:r>
              <a:rPr lang="en-US" b="1" kern="1200" dirty="0">
                <a:solidFill>
                  <a:srgbClr val="002060"/>
                </a:solidFill>
                <a:latin typeface="Century Gothic" panose="020B0502020202020204" pitchFamily="34" charset="0"/>
                <a:ea typeface="+mj-ea"/>
                <a:cs typeface="+mj-cs"/>
              </a:rPr>
              <a:t>TDD Benefits</a:t>
            </a:r>
            <a:endParaRPr lang="en-US" sz="4000" b="1" kern="1200" dirty="0">
              <a:solidFill>
                <a:srgbClr val="002060"/>
              </a:solidFill>
              <a:latin typeface="Century Gothic" panose="020B0502020202020204" pitchFamily="34" charset="0"/>
              <a:ea typeface="+mj-ea"/>
              <a:cs typeface="+mj-cs"/>
            </a:endParaRPr>
          </a:p>
        </p:txBody>
      </p:sp>
      <p:graphicFrame>
        <p:nvGraphicFramePr>
          <p:cNvPr id="27" name="Title 1">
            <a:extLst>
              <a:ext uri="{FF2B5EF4-FFF2-40B4-BE49-F238E27FC236}">
                <a16:creationId xmlns:a16="http://schemas.microsoft.com/office/drawing/2014/main" id="{43C3D542-02ED-2936-AB39-1082D8BB722A}"/>
              </a:ext>
            </a:extLst>
          </p:cNvPr>
          <p:cNvGraphicFramePr/>
          <p:nvPr>
            <p:extLst>
              <p:ext uri="{D42A27DB-BD31-4B8C-83A1-F6EECF244321}">
                <p14:modId xmlns:p14="http://schemas.microsoft.com/office/powerpoint/2010/main" val="2801630478"/>
              </p:ext>
            </p:extLst>
          </p:nvPr>
        </p:nvGraphicFramePr>
        <p:xfrm>
          <a:off x="760036" y="1544321"/>
          <a:ext cx="10741084" cy="4793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057123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33" name="Freeform: Shape 32">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35" name="Freeform: Shape 34">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D059AE53-418C-4443-9E79-08EF92D55AD1}"/>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spcBef>
                <a:spcPct val="0"/>
              </a:spcBef>
            </a:pPr>
            <a:r>
              <a:rPr lang="en-US" sz="5000" b="1" kern="1200" dirty="0">
                <a:solidFill>
                  <a:schemeClr val="accent5">
                    <a:lumMod val="50000"/>
                  </a:schemeClr>
                </a:solidFill>
                <a:latin typeface="Century Gothic" panose="020B0502020202020204" pitchFamily="34" charset="0"/>
                <a:ea typeface="+mj-ea"/>
                <a:cs typeface="+mj-cs"/>
              </a:rPr>
              <a:t>TDD Concerns</a:t>
            </a:r>
          </a:p>
        </p:txBody>
      </p:sp>
      <p:graphicFrame>
        <p:nvGraphicFramePr>
          <p:cNvPr id="20" name="Title 1">
            <a:extLst>
              <a:ext uri="{FF2B5EF4-FFF2-40B4-BE49-F238E27FC236}">
                <a16:creationId xmlns:a16="http://schemas.microsoft.com/office/drawing/2014/main" id="{782DBCC3-C52A-91FE-09E1-211E1FDDE06F}"/>
              </a:ext>
            </a:extLst>
          </p:cNvPr>
          <p:cNvGraphicFramePr/>
          <p:nvPr>
            <p:extLst>
              <p:ext uri="{D42A27DB-BD31-4B8C-83A1-F6EECF244321}">
                <p14:modId xmlns:p14="http://schemas.microsoft.com/office/powerpoint/2010/main" val="49025266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638317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AE53-418C-4443-9E79-08EF92D55AD1}"/>
              </a:ext>
            </a:extLst>
          </p:cNvPr>
          <p:cNvSpPr txBox="1">
            <a:spLocks/>
          </p:cNvSpPr>
          <p:nvPr/>
        </p:nvSpPr>
        <p:spPr>
          <a:xfrm>
            <a:off x="5771515" y="552182"/>
            <a:ext cx="5998840" cy="3343135"/>
          </a:xfrm>
          <a:prstGeom prst="rect">
            <a:avLst/>
          </a:prstGeom>
          <a:noFill/>
        </p:spPr>
        <p:txBody>
          <a:bodyPr vert="horz" lIns="91440" tIns="45720" rIns="91440" bIns="45720" rtlCol="0" anchor="b">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pPr>
            <a:r>
              <a:rPr lang="en-US" sz="5200" b="1" kern="1200" dirty="0">
                <a:solidFill>
                  <a:srgbClr val="002060"/>
                </a:solidFill>
                <a:latin typeface="Century Gothic" panose="020B0502020202020204" pitchFamily="34" charset="0"/>
                <a:ea typeface="+mj-ea"/>
                <a:cs typeface="+mj-cs"/>
              </a:rPr>
              <a:t>Test Levels</a:t>
            </a:r>
          </a:p>
        </p:txBody>
      </p:sp>
      <p:pic>
        <p:nvPicPr>
          <p:cNvPr id="3" name="Picture 2" descr="Programming data on computer monitor">
            <a:extLst>
              <a:ext uri="{FF2B5EF4-FFF2-40B4-BE49-F238E27FC236}">
                <a16:creationId xmlns:a16="http://schemas.microsoft.com/office/drawing/2014/main" id="{A0F6F9C4-D276-5047-4BF8-85D3B511F5FE}"/>
              </a:ext>
            </a:extLst>
          </p:cNvPr>
          <p:cNvPicPr>
            <a:picLocks noChangeAspect="1"/>
          </p:cNvPicPr>
          <p:nvPr/>
        </p:nvPicPr>
        <p:blipFill rotWithShape="1">
          <a:blip r:embed="rId2"/>
          <a:srcRect l="30673" r="20728" b="-1"/>
          <a:stretch/>
        </p:blipFill>
        <p:spPr>
          <a:xfrm>
            <a:off x="20" y="10"/>
            <a:ext cx="4992985" cy="6857990"/>
          </a:xfrm>
          <a:prstGeom prst="rect">
            <a:avLst/>
          </a:prstGeom>
        </p:spPr>
      </p:pic>
    </p:spTree>
    <p:extLst>
      <p:ext uri="{BB962C8B-B14F-4D97-AF65-F5344CB8AC3E}">
        <p14:creationId xmlns:p14="http://schemas.microsoft.com/office/powerpoint/2010/main" val="388182686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spcBef>
                <a:spcPct val="0"/>
              </a:spcBef>
              <a:buSzPts val="1800"/>
            </a:pPr>
            <a:r>
              <a:rPr lang="en-US" b="1" kern="1200" dirty="0">
                <a:solidFill>
                  <a:schemeClr val="bg2"/>
                </a:solidFill>
                <a:latin typeface="Century Gothic" panose="020B0502020202020204" pitchFamily="34" charset="0"/>
                <a:ea typeface="+mj-ea"/>
                <a:cs typeface="+mj-cs"/>
              </a:rPr>
              <a:t>Test Levels</a:t>
            </a:r>
          </a:p>
        </p:txBody>
      </p:sp>
      <p:sp>
        <p:nvSpPr>
          <p:cNvPr id="3" name="Content Placeholder 2"/>
          <p:cNvSpPr>
            <a:spLocks noGrp="1"/>
          </p:cNvSpPr>
          <p:nvPr>
            <p:ph sz="quarter" idx="13"/>
          </p:nvPr>
        </p:nvSpPr>
        <p:spPr>
          <a:xfrm>
            <a:off x="161365" y="2340608"/>
            <a:ext cx="7003228" cy="4006814"/>
          </a:xfrm>
        </p:spPr>
        <p:txBody>
          <a:bodyPr>
            <a:noAutofit/>
          </a:bodyPr>
          <a:lstStyle/>
          <a:p>
            <a:pPr>
              <a:lnSpc>
                <a:spcPct val="150000"/>
              </a:lnSpc>
              <a:spcBef>
                <a:spcPts val="0"/>
              </a:spcBef>
              <a:buSzPts val="1800"/>
              <a:buFont typeface="Arial" panose="020B0604020202020204" pitchFamily="34" charset="0"/>
              <a:buChar char="•"/>
            </a:pPr>
            <a:r>
              <a:rPr lang="en-US" dirty="0">
                <a:solidFill>
                  <a:srgbClr val="212529"/>
                </a:solidFill>
                <a:latin typeface="Century Gothic" panose="020B0502020202020204" pitchFamily="34" charset="0"/>
                <a:ea typeface="Helvetica Neue"/>
                <a:cs typeface="Helvetica Neue"/>
                <a:sym typeface="Helvetica Neue"/>
              </a:rPr>
              <a:t>Test levels are groups of test activities that are organized and managed together.</a:t>
            </a:r>
          </a:p>
          <a:p>
            <a:pPr marL="50800" indent="0">
              <a:lnSpc>
                <a:spcPct val="150000"/>
              </a:lnSpc>
              <a:spcBef>
                <a:spcPts val="0"/>
              </a:spcBef>
              <a:buSzPts val="1800"/>
              <a:buNone/>
            </a:pPr>
            <a:endParaRPr lang="en-US" dirty="0">
              <a:solidFill>
                <a:srgbClr val="212529"/>
              </a:solidFill>
              <a:latin typeface="Century Gothic" panose="020B0502020202020204" pitchFamily="34" charset="0"/>
              <a:ea typeface="Helvetica Neue"/>
              <a:cs typeface="Helvetica Neue"/>
              <a:sym typeface="Helvetica Neue"/>
            </a:endParaRPr>
          </a:p>
          <a:p>
            <a:pPr>
              <a:lnSpc>
                <a:spcPct val="150000"/>
              </a:lnSpc>
              <a:spcBef>
                <a:spcPts val="0"/>
              </a:spcBef>
              <a:buSzPts val="1800"/>
              <a:buFont typeface="Arial" panose="020B0604020202020204" pitchFamily="34" charset="0"/>
              <a:buChar char="•"/>
            </a:pPr>
            <a:r>
              <a:rPr lang="en-US" dirty="0">
                <a:solidFill>
                  <a:srgbClr val="212529"/>
                </a:solidFill>
                <a:latin typeface="Century Gothic" panose="020B0502020202020204" pitchFamily="34" charset="0"/>
                <a:ea typeface="Helvetica Neue"/>
                <a:cs typeface="Helvetica Neue"/>
                <a:sym typeface="Helvetica Neue"/>
              </a:rPr>
              <a:t>Each test level is an instance of the test process.</a:t>
            </a:r>
          </a:p>
        </p:txBody>
      </p:sp>
      <p:pic>
        <p:nvPicPr>
          <p:cNvPr id="4" name="Picture 3"/>
          <p:cNvPicPr>
            <a:picLocks noChangeAspect="1"/>
          </p:cNvPicPr>
          <p:nvPr/>
        </p:nvPicPr>
        <p:blipFill>
          <a:blip r:embed="rId3"/>
          <a:stretch>
            <a:fillRect/>
          </a:stretch>
        </p:blipFill>
        <p:spPr>
          <a:xfrm>
            <a:off x="7269317" y="2367092"/>
            <a:ext cx="4808333" cy="3980330"/>
          </a:xfrm>
          <a:prstGeom prst="rect">
            <a:avLst/>
          </a:prstGeom>
        </p:spPr>
      </p:pic>
    </p:spTree>
    <p:extLst>
      <p:ext uri="{BB962C8B-B14F-4D97-AF65-F5344CB8AC3E}">
        <p14:creationId xmlns:p14="http://schemas.microsoft.com/office/powerpoint/2010/main" val="333325058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spcBef>
                <a:spcPct val="0"/>
              </a:spcBef>
              <a:buSzPts val="1800"/>
            </a:pPr>
            <a:r>
              <a:rPr lang="en-US" b="1" kern="1200" dirty="0">
                <a:solidFill>
                  <a:schemeClr val="bg2"/>
                </a:solidFill>
                <a:latin typeface="Century Gothic" panose="020B0502020202020204" pitchFamily="34" charset="0"/>
                <a:ea typeface="+mj-ea"/>
                <a:cs typeface="+mj-cs"/>
              </a:rPr>
              <a:t>Test Process</a:t>
            </a:r>
          </a:p>
        </p:txBody>
      </p:sp>
      <p:pic>
        <p:nvPicPr>
          <p:cNvPr id="4" name="Content Placeholder 3"/>
          <p:cNvPicPr>
            <a:picLocks noGrp="1" noChangeAspect="1"/>
          </p:cNvPicPr>
          <p:nvPr>
            <p:ph sz="quarter" idx="13"/>
          </p:nvPr>
        </p:nvPicPr>
        <p:blipFill>
          <a:blip r:embed="rId3"/>
          <a:stretch>
            <a:fillRect/>
          </a:stretch>
        </p:blipFill>
        <p:spPr>
          <a:xfrm>
            <a:off x="4865601" y="2351315"/>
            <a:ext cx="6668251" cy="3694613"/>
          </a:xfrm>
          <a:prstGeom prst="rect">
            <a:avLst/>
          </a:prstGeom>
        </p:spPr>
      </p:pic>
      <p:sp>
        <p:nvSpPr>
          <p:cNvPr id="5" name="TextBox 4"/>
          <p:cNvSpPr txBox="1"/>
          <p:nvPr/>
        </p:nvSpPr>
        <p:spPr>
          <a:xfrm>
            <a:off x="280729" y="2351315"/>
            <a:ext cx="4185763" cy="3970318"/>
          </a:xfrm>
          <a:prstGeom prst="rect">
            <a:avLst/>
          </a:prstGeom>
          <a:noFill/>
        </p:spPr>
        <p:txBody>
          <a:bodyPr wrap="square" rtlCol="0">
            <a:spAutoFit/>
          </a:bodyPr>
          <a:lstStyle/>
          <a:p>
            <a:pPr marL="342900" indent="-342900">
              <a:lnSpc>
                <a:spcPct val="150000"/>
              </a:lnSpc>
              <a:buClr>
                <a:schemeClr val="dk1"/>
              </a:buClr>
              <a:buSzPts val="1800"/>
              <a:buFont typeface="Arial" panose="020B0604020202020204" pitchFamily="34" charset="0"/>
              <a:buChar char="•"/>
            </a:pPr>
            <a:r>
              <a:rPr lang="en-US" sz="2800" dirty="0">
                <a:solidFill>
                  <a:srgbClr val="212529"/>
                </a:solidFill>
                <a:latin typeface="Century Gothic" panose="020B0502020202020204" pitchFamily="34" charset="0"/>
                <a:ea typeface="Helvetica Neue"/>
                <a:cs typeface="Helvetica Neue"/>
                <a:sym typeface="Helvetica Neue"/>
              </a:rPr>
              <a:t>There is no one universal software test process.</a:t>
            </a:r>
          </a:p>
          <a:p>
            <a:pPr marL="457200" indent="-457200">
              <a:lnSpc>
                <a:spcPct val="150000"/>
              </a:lnSpc>
              <a:buClr>
                <a:schemeClr val="dk1"/>
              </a:buClr>
              <a:buSzPts val="1800"/>
              <a:buFont typeface="Arial" panose="020B0604020202020204" pitchFamily="34" charset="0"/>
              <a:buChar char="•"/>
            </a:pPr>
            <a:r>
              <a:rPr lang="en-US" sz="2800" dirty="0">
                <a:solidFill>
                  <a:srgbClr val="212529"/>
                </a:solidFill>
                <a:latin typeface="Century Gothic" panose="020B0502020202020204" pitchFamily="34" charset="0"/>
                <a:ea typeface="Helvetica Neue"/>
                <a:cs typeface="Helvetica Neue"/>
                <a:sym typeface="Helvetica Neue"/>
              </a:rPr>
              <a:t>but there are common sets of test activities.</a:t>
            </a:r>
          </a:p>
        </p:txBody>
      </p:sp>
    </p:spTree>
    <p:extLst>
      <p:ext uri="{BB962C8B-B14F-4D97-AF65-F5344CB8AC3E}">
        <p14:creationId xmlns:p14="http://schemas.microsoft.com/office/powerpoint/2010/main" val="121502896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kern="1200" dirty="0">
                <a:solidFill>
                  <a:schemeClr val="bg2"/>
                </a:solidFill>
                <a:latin typeface="Century Gothic" panose="020B0502020202020204" pitchFamily="34" charset="0"/>
                <a:ea typeface="+mj-ea"/>
                <a:cs typeface="+mj-cs"/>
              </a:rPr>
              <a:t>Unit Testing</a:t>
            </a:r>
          </a:p>
        </p:txBody>
      </p:sp>
      <p:sp>
        <p:nvSpPr>
          <p:cNvPr id="3" name="Rectangle 2"/>
          <p:cNvSpPr/>
          <p:nvPr/>
        </p:nvSpPr>
        <p:spPr>
          <a:xfrm>
            <a:off x="731520" y="1595021"/>
            <a:ext cx="9845040" cy="5262979"/>
          </a:xfrm>
          <a:prstGeom prst="rect">
            <a:avLst/>
          </a:prstGeom>
        </p:spPr>
        <p:txBody>
          <a:bodyPr wrap="square">
            <a:spAutoFit/>
          </a:bodyPr>
          <a:lstStyle/>
          <a:p>
            <a:r>
              <a:rPr lang="en-US" sz="2800" dirty="0">
                <a:solidFill>
                  <a:srgbClr val="212529"/>
                </a:solidFill>
                <a:latin typeface="Century Gothic" panose="020B0502020202020204" pitchFamily="34" charset="0"/>
                <a:ea typeface="Helvetica Neue"/>
                <a:cs typeface="Helvetica Neue"/>
              </a:rPr>
              <a:t>Unit testing whether individual units of software, the piece of code or individual program is executed as defined.</a:t>
            </a:r>
          </a:p>
          <a:p>
            <a:endParaRPr lang="en-US" sz="2800" b="1" dirty="0">
              <a:solidFill>
                <a:srgbClr val="212529"/>
              </a:solidFill>
              <a:latin typeface="Century Gothic" panose="020B0502020202020204" pitchFamily="34" charset="0"/>
              <a:ea typeface="Helvetica Neue"/>
              <a:cs typeface="Helvetica Neue"/>
            </a:endParaRPr>
          </a:p>
          <a:p>
            <a:r>
              <a:rPr lang="en-US" sz="2800" b="1" dirty="0">
                <a:solidFill>
                  <a:srgbClr val="212529"/>
                </a:solidFill>
                <a:latin typeface="Century Gothic" panose="020B0502020202020204" pitchFamily="34" charset="0"/>
                <a:ea typeface="Helvetica Neue"/>
                <a:cs typeface="Helvetica Neue"/>
              </a:rPr>
              <a:t>Types of Unit Testing: </a:t>
            </a:r>
          </a:p>
          <a:p>
            <a:pPr marL="457200" indent="-457200">
              <a:buFont typeface="Arial" panose="020B0604020202020204" pitchFamily="34" charset="0"/>
              <a:buChar char="•"/>
            </a:pPr>
            <a:r>
              <a:rPr lang="en-US" sz="2800" dirty="0">
                <a:solidFill>
                  <a:srgbClr val="212529"/>
                </a:solidFill>
                <a:latin typeface="Century Gothic" panose="020B0502020202020204" pitchFamily="34" charset="0"/>
                <a:ea typeface="Helvetica Neue"/>
                <a:cs typeface="Helvetica Neue"/>
              </a:rPr>
              <a:t>Manual</a:t>
            </a:r>
          </a:p>
          <a:p>
            <a:pPr marL="457200" indent="-457200">
              <a:buFont typeface="Arial" panose="020B0604020202020204" pitchFamily="34" charset="0"/>
              <a:buChar char="•"/>
            </a:pPr>
            <a:r>
              <a:rPr lang="en-US" sz="2800" dirty="0">
                <a:solidFill>
                  <a:srgbClr val="212529"/>
                </a:solidFill>
                <a:latin typeface="Century Gothic" panose="020B0502020202020204" pitchFamily="34" charset="0"/>
                <a:ea typeface="Helvetica Neue"/>
                <a:cs typeface="Helvetica Neue"/>
              </a:rPr>
              <a:t>Automated.</a:t>
            </a:r>
          </a:p>
          <a:p>
            <a:pPr marL="457200" indent="-457200">
              <a:buFont typeface="Arial" panose="020B0604020202020204" pitchFamily="34" charset="0"/>
              <a:buChar char="•"/>
            </a:pPr>
            <a:endParaRPr lang="en-US" sz="2800" dirty="0">
              <a:solidFill>
                <a:srgbClr val="212529"/>
              </a:solidFill>
              <a:latin typeface="Century Gothic" panose="020B0502020202020204" pitchFamily="34" charset="0"/>
              <a:ea typeface="Helvetica Neue"/>
              <a:cs typeface="Helvetica Neue"/>
            </a:endParaRPr>
          </a:p>
          <a:p>
            <a:r>
              <a:rPr lang="en-US" sz="2800" b="1" dirty="0">
                <a:solidFill>
                  <a:srgbClr val="212529"/>
                </a:solidFill>
                <a:latin typeface="Century Gothic" panose="020B0502020202020204" pitchFamily="34" charset="0"/>
                <a:ea typeface="Helvetica Neue"/>
                <a:cs typeface="Helvetica Neue"/>
              </a:rPr>
              <a:t>Unit Testing Techniques:</a:t>
            </a:r>
          </a:p>
          <a:p>
            <a:pPr marL="457200" indent="-457200">
              <a:buFont typeface="Arial" panose="020B0604020202020204" pitchFamily="34" charset="0"/>
              <a:buChar char="•"/>
            </a:pPr>
            <a:r>
              <a:rPr lang="en-US" sz="2800" dirty="0">
                <a:solidFill>
                  <a:srgbClr val="212529"/>
                </a:solidFill>
                <a:latin typeface="Century Gothic" panose="020B0502020202020204" pitchFamily="34" charset="0"/>
                <a:ea typeface="Helvetica Neue"/>
                <a:cs typeface="Helvetica Neue"/>
              </a:rPr>
              <a:t>Black-box Testing</a:t>
            </a:r>
          </a:p>
          <a:p>
            <a:pPr marL="457200" indent="-457200">
              <a:buFont typeface="Arial" panose="020B0604020202020204" pitchFamily="34" charset="0"/>
              <a:buChar char="•"/>
            </a:pPr>
            <a:r>
              <a:rPr lang="en-US" sz="2800" dirty="0">
                <a:solidFill>
                  <a:srgbClr val="212529"/>
                </a:solidFill>
                <a:latin typeface="Century Gothic" panose="020B0502020202020204" pitchFamily="34" charset="0"/>
                <a:ea typeface="Helvetica Neue"/>
                <a:cs typeface="Helvetica Neue"/>
              </a:rPr>
              <a:t>White-box Testing.</a:t>
            </a:r>
          </a:p>
          <a:p>
            <a:endParaRPr lang="en-US" sz="2800" b="1" dirty="0">
              <a:solidFill>
                <a:srgbClr val="212529"/>
              </a:solidFill>
              <a:latin typeface="Century Gothic" panose="020B0502020202020204" pitchFamily="34" charset="0"/>
              <a:ea typeface="Helvetica Neue"/>
              <a:cs typeface="Helvetica Neue"/>
            </a:endParaRPr>
          </a:p>
        </p:txBody>
      </p:sp>
    </p:spTree>
    <p:extLst>
      <p:ext uri="{BB962C8B-B14F-4D97-AF65-F5344CB8AC3E}">
        <p14:creationId xmlns:p14="http://schemas.microsoft.com/office/powerpoint/2010/main" val="22293067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730"/>
            <a:ext cx="10515600" cy="1325563"/>
          </a:xfrm>
        </p:spPr>
        <p:txBody>
          <a:bodyPr>
            <a:normAutofit/>
          </a:bodyPr>
          <a:lstStyle/>
          <a:p>
            <a:pPr algn="ctr">
              <a:spcBef>
                <a:spcPct val="0"/>
              </a:spcBef>
              <a:buSzPts val="1800"/>
            </a:pPr>
            <a:r>
              <a:rPr lang="en-US" b="1" kern="1200" dirty="0">
                <a:solidFill>
                  <a:schemeClr val="bg2"/>
                </a:solidFill>
                <a:latin typeface="Century Gothic" panose="020B0502020202020204" pitchFamily="34" charset="0"/>
                <a:ea typeface="+mj-ea"/>
                <a:cs typeface="+mj-cs"/>
              </a:rPr>
              <a:t>Unit Testing </a:t>
            </a:r>
            <a:r>
              <a:rPr lang="en-US" sz="1800" b="1" kern="1200" dirty="0">
                <a:solidFill>
                  <a:schemeClr val="bg2"/>
                </a:solidFill>
                <a:latin typeface="Century Gothic" panose="020B0502020202020204" pitchFamily="34" charset="0"/>
                <a:ea typeface="+mj-ea"/>
                <a:cs typeface="+mj-cs"/>
              </a:rPr>
              <a:t>cont..</a:t>
            </a:r>
          </a:p>
        </p:txBody>
      </p:sp>
      <p:pic>
        <p:nvPicPr>
          <p:cNvPr id="1034" name="Picture 10" descr="https://lh4.googleusercontent.com/t7fXu4DZJaVoESGjDIuaAiMA-lg2S9-O0D4Mg-rokTu86fKL-Mfi2WT4HUd43RQr56k8rt7dgUD1ZG_TEf7qK-aIguPhVGASdzW8uSMUJvPQJjxbRn7d51o2IjzlH7uoBHiyQMEQNNSqoK4hmMQwib_puqgLdzDT7RVAJTWAHois08IsYX8gpwumIqVdzw"/>
          <p:cNvPicPr>
            <a:picLocks noChangeAspect="1" noChangeArrowheads="1"/>
          </p:cNvPicPr>
          <p:nvPr/>
        </p:nvPicPr>
        <p:blipFill>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val="0"/>
              </a:ext>
            </a:extLst>
          </a:blip>
          <a:srcRect/>
          <a:stretch>
            <a:fillRect/>
          </a:stretch>
        </p:blipFill>
        <p:spPr bwMode="auto">
          <a:xfrm>
            <a:off x="969981" y="2139503"/>
            <a:ext cx="9682779" cy="3683962"/>
          </a:xfrm>
          <a:prstGeom prst="rect">
            <a:avLst/>
          </a:prstGeom>
          <a:effectLst>
            <a:outerShdw blurRad="50800" dist="50800" dir="180000" algn="ctr" rotWithShape="0">
              <a:srgbClr val="000000">
                <a:alpha val="98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37985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040" y="0"/>
            <a:ext cx="10515600" cy="1325563"/>
          </a:xfrm>
        </p:spPr>
        <p:txBody>
          <a:bodyPr>
            <a:normAutofit/>
          </a:bodyPr>
          <a:lstStyle/>
          <a:p>
            <a:pPr algn="ctr">
              <a:spcBef>
                <a:spcPct val="0"/>
              </a:spcBef>
              <a:buSzPts val="1800"/>
            </a:pPr>
            <a:r>
              <a:rPr lang="en-US" b="1" kern="1200" dirty="0">
                <a:solidFill>
                  <a:schemeClr val="bg2"/>
                </a:solidFill>
                <a:latin typeface="Century Gothic" panose="020B0502020202020204" pitchFamily="34" charset="0"/>
                <a:ea typeface="+mj-ea"/>
                <a:cs typeface="+mj-cs"/>
              </a:rPr>
              <a:t>Integration Testing</a:t>
            </a:r>
            <a:r>
              <a:rPr lang="en-US" b="1" kern="1200" dirty="0">
                <a:solidFill>
                  <a:schemeClr val="bg2"/>
                </a:solidFill>
                <a:latin typeface="Century Gothic" panose="020B0502020202020204" pitchFamily="34" charset="0"/>
              </a:rPr>
              <a:t> </a:t>
            </a:r>
            <a:endParaRPr lang="en-US" sz="2000" b="1" kern="1200" dirty="0">
              <a:solidFill>
                <a:schemeClr val="bg2"/>
              </a:solidFill>
              <a:latin typeface="Century Gothic" panose="020B0502020202020204" pitchFamily="34" charset="0"/>
              <a:ea typeface="+mj-ea"/>
              <a:cs typeface="+mj-cs"/>
            </a:endParaRPr>
          </a:p>
        </p:txBody>
      </p:sp>
      <p:pic>
        <p:nvPicPr>
          <p:cNvPr id="3074" name="Picture 2" descr="https://lh4.googleusercontent.com/D7QCO4xHcyNqyO8bhc7QhJROtMZX722LK5Xwiu5OvbaU-m0b8oSdjtJHrihFK7P4f3p4YwKKwIlAxjPjW9-Nbc1wgQh0l0e-_8fRWcY_8zcseqPbMe1OqGRnomFQppI-Cs67aa5KG2tJ-0ibS_OPALr7y536iC9v7NWqFig7MfUvwyvD1V6dRDZSmCvqXg"/>
          <p:cNvPicPr>
            <a:picLocks noChangeAspect="1" noChangeArrowheads="1"/>
          </p:cNvPicPr>
          <p:nvPr/>
        </p:nvPicPr>
        <p:blipFill>
          <a:blip r:embed="rId3">
            <a:extLst>
              <a:ext uri="{BEBA8EAE-BF5A-486C-A8C5-ECC9F3942E4B}">
                <a14:imgProps xmlns:a14="http://schemas.microsoft.com/office/drawing/2010/main">
                  <a14:imgLayer r:embed="rId4">
                    <a14:imgEffect>
                      <a14:saturation sat="60000"/>
                    </a14:imgEffect>
                  </a14:imgLayer>
                </a14:imgProps>
              </a:ext>
              <a:ext uri="{28A0092B-C50C-407E-A947-70E740481C1C}">
                <a14:useLocalDpi xmlns:a14="http://schemas.microsoft.com/office/drawing/2010/main" val="0"/>
              </a:ext>
            </a:extLst>
          </a:blip>
          <a:srcRect/>
          <a:stretch>
            <a:fillRect/>
          </a:stretch>
        </p:blipFill>
        <p:spPr bwMode="auto">
          <a:xfrm>
            <a:off x="995353" y="2523834"/>
            <a:ext cx="9764087" cy="4151286"/>
          </a:xfrm>
          <a:prstGeom prst="rect">
            <a:avLst/>
          </a:prstGeom>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41960" y="1325563"/>
            <a:ext cx="11628120" cy="954107"/>
          </a:xfrm>
          <a:prstGeom prst="rect">
            <a:avLst/>
          </a:prstGeom>
          <a:noFill/>
        </p:spPr>
        <p:txBody>
          <a:bodyPr wrap="square" rtlCol="0">
            <a:spAutoFit/>
          </a:bodyPr>
          <a:lstStyle/>
          <a:p>
            <a:r>
              <a:rPr lang="en-US" sz="2800" dirty="0">
                <a:solidFill>
                  <a:srgbClr val="212529"/>
                </a:solidFill>
                <a:latin typeface="Century Gothic" panose="020B0502020202020204" pitchFamily="34" charset="0"/>
                <a:ea typeface="Helvetica Neue"/>
                <a:cs typeface="Helvetica Neue"/>
              </a:rPr>
              <a:t>Integration Testing is defined as a type of testing where software modules are integrated logically and tested as a group</a:t>
            </a:r>
          </a:p>
        </p:txBody>
      </p:sp>
    </p:spTree>
    <p:extLst>
      <p:ext uri="{BB962C8B-B14F-4D97-AF65-F5344CB8AC3E}">
        <p14:creationId xmlns:p14="http://schemas.microsoft.com/office/powerpoint/2010/main" val="398677380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29" y="558460"/>
            <a:ext cx="5008741" cy="458588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3085" y="558460"/>
            <a:ext cx="5724395" cy="4351743"/>
          </a:xfrm>
          <a:prstGeom prst="rect">
            <a:avLst/>
          </a:prstGeom>
        </p:spPr>
      </p:pic>
      <p:sp>
        <p:nvSpPr>
          <p:cNvPr id="7" name="TextBox 6"/>
          <p:cNvSpPr txBox="1"/>
          <p:nvPr/>
        </p:nvSpPr>
        <p:spPr>
          <a:xfrm>
            <a:off x="46657" y="5646711"/>
            <a:ext cx="5745484" cy="452432"/>
          </a:xfrm>
          <a:prstGeom prst="rect">
            <a:avLst/>
          </a:prstGeom>
          <a:noFill/>
        </p:spPr>
        <p:txBody>
          <a:bodyPr wrap="none" rtlCol="0">
            <a:spAutoFit/>
          </a:bodyPr>
          <a:lstStyle/>
          <a:p>
            <a:pPr>
              <a:lnSpc>
                <a:spcPct val="90000"/>
              </a:lnSpc>
              <a:spcBef>
                <a:spcPct val="0"/>
              </a:spcBef>
              <a:buClr>
                <a:schemeClr val="dk1"/>
              </a:buClr>
              <a:buSzPts val="1800"/>
            </a:pPr>
            <a:r>
              <a:rPr lang="en-US" sz="2600" b="1" kern="1200" dirty="0">
                <a:solidFill>
                  <a:schemeClr val="bg2"/>
                </a:solidFill>
                <a:latin typeface="Century Gothic" panose="020B0502020202020204" pitchFamily="34" charset="0"/>
                <a:ea typeface="+mj-ea"/>
                <a:cs typeface="+mj-cs"/>
                <a:sym typeface="Helvetica Neue"/>
              </a:rPr>
              <a:t>Bottom-Up Approach Using Drivers</a:t>
            </a:r>
          </a:p>
        </p:txBody>
      </p:sp>
      <p:sp>
        <p:nvSpPr>
          <p:cNvPr id="8" name="TextBox 7"/>
          <p:cNvSpPr txBox="1"/>
          <p:nvPr/>
        </p:nvSpPr>
        <p:spPr>
          <a:xfrm>
            <a:off x="6547788" y="5632862"/>
            <a:ext cx="5429692" cy="452432"/>
          </a:xfrm>
          <a:prstGeom prst="rect">
            <a:avLst/>
          </a:prstGeom>
          <a:noFill/>
        </p:spPr>
        <p:txBody>
          <a:bodyPr wrap="none" rtlCol="0">
            <a:spAutoFit/>
          </a:bodyPr>
          <a:lstStyle/>
          <a:p>
            <a:pPr algn="r">
              <a:lnSpc>
                <a:spcPct val="90000"/>
              </a:lnSpc>
              <a:spcBef>
                <a:spcPct val="0"/>
              </a:spcBef>
              <a:buClr>
                <a:schemeClr val="dk1"/>
              </a:buClr>
              <a:buSzPts val="1800"/>
            </a:pPr>
            <a:r>
              <a:rPr lang="en-US" sz="2600" b="1" kern="1200" dirty="0">
                <a:solidFill>
                  <a:schemeClr val="bg2"/>
                </a:solidFill>
                <a:latin typeface="Century Gothic" panose="020B0502020202020204" pitchFamily="34" charset="0"/>
                <a:ea typeface="+mj-ea"/>
                <a:cs typeface="+mj-cs"/>
                <a:sym typeface="Helvetica Neue"/>
              </a:rPr>
              <a:t>Top-Down Approach Using Stubs</a:t>
            </a:r>
          </a:p>
        </p:txBody>
      </p:sp>
    </p:spTree>
    <p:extLst>
      <p:ext uri="{BB962C8B-B14F-4D97-AF65-F5344CB8AC3E}">
        <p14:creationId xmlns:p14="http://schemas.microsoft.com/office/powerpoint/2010/main" val="63681943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1070" y="307173"/>
            <a:ext cx="10515600" cy="987473"/>
          </a:xfrm>
        </p:spPr>
        <p:txBody>
          <a:bodyPr/>
          <a:lstStyle/>
          <a:p>
            <a:pPr algn="ctr"/>
            <a:r>
              <a:rPr lang="en-US" sz="4400" b="1" kern="1200" dirty="0">
                <a:solidFill>
                  <a:schemeClr val="bg2"/>
                </a:solidFill>
                <a:latin typeface="Century Gothic" panose="020B0502020202020204" pitchFamily="34" charset="0"/>
                <a:ea typeface="Helvetica Neue"/>
                <a:cs typeface="Helvetica Neue"/>
              </a:rPr>
              <a:t>The History and </a:t>
            </a:r>
            <a:r>
              <a:rPr lang="en-US" sz="4400" b="1" kern="1200" dirty="0">
                <a:solidFill>
                  <a:schemeClr val="bg2"/>
                </a:solidFill>
                <a:latin typeface="Century Gothic" panose="020B0502020202020204" pitchFamily="34" charset="0"/>
                <a:ea typeface="Helvetica Neue"/>
                <a:cs typeface="Helvetica Neue"/>
                <a:sym typeface="Helvetica Neue"/>
              </a:rPr>
              <a:t>Background</a:t>
            </a:r>
          </a:p>
        </p:txBody>
      </p:sp>
      <p:sp>
        <p:nvSpPr>
          <p:cNvPr id="5" name="Rectangle 4"/>
          <p:cNvSpPr/>
          <p:nvPr/>
        </p:nvSpPr>
        <p:spPr>
          <a:xfrm>
            <a:off x="572758" y="1294646"/>
            <a:ext cx="10303912" cy="523220"/>
          </a:xfrm>
          <a:prstGeom prst="rect">
            <a:avLst/>
          </a:prstGeom>
        </p:spPr>
        <p:txBody>
          <a:bodyPr wrap="square">
            <a:spAutoFit/>
          </a:bodyPr>
          <a:lstStyle/>
          <a:p>
            <a:pPr algn="ctr"/>
            <a:r>
              <a:rPr lang="en-US" sz="2800" b="1" dirty="0">
                <a:solidFill>
                  <a:schemeClr val="tx1"/>
                </a:solidFill>
                <a:latin typeface="Century Gothic" panose="020B0502020202020204" pitchFamily="34" charset="0"/>
                <a:ea typeface="Helvetica Neue"/>
                <a:cs typeface="Helvetica Neue"/>
              </a:rPr>
              <a:t>Software</a:t>
            </a:r>
            <a:r>
              <a:rPr lang="en-US" sz="2000" dirty="0">
                <a:solidFill>
                  <a:schemeClr val="tx1"/>
                </a:solidFill>
                <a:latin typeface="Century Gothic" panose="020B0502020202020204" pitchFamily="34" charset="0"/>
                <a:ea typeface="Helvetica Neue"/>
                <a:cs typeface="Helvetica Neue"/>
              </a:rPr>
              <a:t> </a:t>
            </a:r>
            <a:r>
              <a:rPr lang="en-US" sz="2800" b="1" dirty="0">
                <a:solidFill>
                  <a:schemeClr val="tx1"/>
                </a:solidFill>
                <a:latin typeface="Century Gothic" panose="020B0502020202020204" pitchFamily="34" charset="0"/>
                <a:ea typeface="Helvetica Neue"/>
                <a:cs typeface="Helvetica Neue"/>
              </a:rPr>
              <a:t>testing didn’t evolve in a single day</a:t>
            </a:r>
            <a:endParaRPr lang="en-US" sz="2800" b="1" dirty="0">
              <a:solidFill>
                <a:schemeClr val="tx1"/>
              </a:solidFill>
              <a:latin typeface="Century Gothic" panose="020B0502020202020204" pitchFamily="34" charset="0"/>
              <a:ea typeface="Helvetica Neue"/>
              <a:cs typeface="Helvetica Neue"/>
              <a:sym typeface="Helvetica Neue"/>
            </a:endParaRPr>
          </a:p>
        </p:txBody>
      </p:sp>
      <p:sp>
        <p:nvSpPr>
          <p:cNvPr id="7" name="Rectangle 6"/>
          <p:cNvSpPr/>
          <p:nvPr/>
        </p:nvSpPr>
        <p:spPr>
          <a:xfrm>
            <a:off x="505926" y="2036971"/>
            <a:ext cx="10657532" cy="3231654"/>
          </a:xfrm>
          <a:prstGeom prst="rect">
            <a:avLst/>
          </a:prstGeom>
        </p:spPr>
        <p:txBody>
          <a:bodyPr wrap="square">
            <a:spAutoFit/>
          </a:bodyPr>
          <a:lstStyle/>
          <a:p>
            <a:r>
              <a:rPr lang="en-US" sz="2400" b="1" dirty="0"/>
              <a:t>1.  Debugging (</a:t>
            </a:r>
            <a:r>
              <a:rPr lang="en-US" sz="2400" dirty="0"/>
              <a:t>early 1950s</a:t>
            </a:r>
            <a:r>
              <a:rPr lang="en-US" sz="2400" b="1" dirty="0"/>
              <a:t>) fixing bugs</a:t>
            </a:r>
          </a:p>
          <a:p>
            <a:r>
              <a:rPr lang="en-US" sz="2400" dirty="0"/>
              <a:t> </a:t>
            </a:r>
            <a:r>
              <a:rPr lang="en-US" sz="2000" dirty="0">
                <a:solidFill>
                  <a:schemeClr val="tx1"/>
                </a:solidFill>
                <a:latin typeface="Century Gothic" panose="020B0502020202020204" pitchFamily="34" charset="0"/>
                <a:ea typeface="Helvetica Neue"/>
                <a:cs typeface="Helvetica Neue"/>
              </a:rPr>
              <a:t>Developers used to write </a:t>
            </a:r>
            <a:r>
              <a:rPr lang="en-US" sz="2000" dirty="0">
                <a:solidFill>
                  <a:schemeClr val="tx1"/>
                </a:solidFill>
                <a:latin typeface="Century Gothic" panose="020B0502020202020204" pitchFamily="34" charset="0"/>
                <a:ea typeface="Helvetica Neue"/>
                <a:cs typeface="Helvetica Neue"/>
                <a:sym typeface="Helvetica Neue"/>
              </a:rPr>
              <a:t>code, and </a:t>
            </a:r>
            <a:r>
              <a:rPr lang="en-US" sz="2000" dirty="0">
                <a:solidFill>
                  <a:schemeClr val="tx1"/>
                </a:solidFill>
                <a:latin typeface="Century Gothic" panose="020B0502020202020204" pitchFamily="34" charset="0"/>
                <a:ea typeface="Helvetica Neue"/>
                <a:cs typeface="Helvetica Neue"/>
              </a:rPr>
              <a:t>when faced with an error would analyze and debug the issues. There was no concept of testing or testers.</a:t>
            </a:r>
          </a:p>
          <a:p>
            <a:r>
              <a:rPr lang="en-US" sz="2400" b="1" dirty="0"/>
              <a:t>2.  Demonstration (</a:t>
            </a:r>
            <a:r>
              <a:rPr lang="en-US" sz="2400" dirty="0"/>
              <a:t>1957~1978</a:t>
            </a:r>
            <a:r>
              <a:rPr lang="en-US" sz="2400" b="1" dirty="0"/>
              <a:t>) </a:t>
            </a:r>
          </a:p>
          <a:p>
            <a:r>
              <a:rPr lang="en-US" sz="2000" dirty="0">
                <a:solidFill>
                  <a:schemeClr val="tx1"/>
                </a:solidFill>
                <a:latin typeface="Century Gothic" panose="020B0502020202020204" pitchFamily="34" charset="0"/>
                <a:ea typeface="Helvetica Neue"/>
                <a:cs typeface="Helvetica Neue"/>
              </a:rPr>
              <a:t> Testing was carried out as a separate activity. the major goal of software testing was to make sure that software requirements were satisfied.</a:t>
            </a:r>
          </a:p>
          <a:p>
            <a:r>
              <a:rPr lang="en-US" sz="2400" b="1" dirty="0"/>
              <a:t>3.  Destruction (</a:t>
            </a:r>
            <a:r>
              <a:rPr lang="en-US" sz="2400" dirty="0"/>
              <a:t>1979~1982</a:t>
            </a:r>
            <a:r>
              <a:rPr lang="en-US" sz="2400" b="1" dirty="0"/>
              <a:t>)</a:t>
            </a:r>
          </a:p>
          <a:p>
            <a:r>
              <a:rPr lang="en-US" sz="2000" dirty="0">
                <a:solidFill>
                  <a:schemeClr val="tx1"/>
                </a:solidFill>
                <a:latin typeface="Century Gothic" panose="020B0502020202020204" pitchFamily="34" charset="0"/>
                <a:ea typeface="Helvetica Neue"/>
                <a:cs typeface="Helvetica Neue"/>
              </a:rPr>
              <a:t>The focus was on breaking the code and finding the errors in it. </a:t>
            </a:r>
          </a:p>
          <a:p>
            <a:r>
              <a:rPr lang="en-US" sz="2000" dirty="0">
                <a:solidFill>
                  <a:schemeClr val="tx1"/>
                </a:solidFill>
                <a:latin typeface="Century Gothic" panose="020B0502020202020204" pitchFamily="34" charset="0"/>
                <a:ea typeface="Helvetica Neue"/>
                <a:cs typeface="Helvetica Neue"/>
              </a:rPr>
              <a:t>(e.g. entering letters in a field that should only accept numbers)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5573" y="3716172"/>
            <a:ext cx="5341211" cy="2965567"/>
          </a:xfrm>
          <a:prstGeom prst="rect">
            <a:avLst/>
          </a:prstGeom>
        </p:spPr>
      </p:pic>
    </p:spTree>
    <p:extLst>
      <p:ext uri="{BB962C8B-B14F-4D97-AF65-F5344CB8AC3E}">
        <p14:creationId xmlns:p14="http://schemas.microsoft.com/office/powerpoint/2010/main" val="1539432790"/>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spcBef>
                <a:spcPct val="0"/>
              </a:spcBef>
              <a:buSzPts val="1800"/>
            </a:pPr>
            <a:r>
              <a:rPr lang="en-US" b="1" kern="1200" dirty="0">
                <a:solidFill>
                  <a:srgbClr val="002060"/>
                </a:solidFill>
                <a:latin typeface="Century Gothic" panose="020B0502020202020204" pitchFamily="34" charset="0"/>
                <a:ea typeface="+mj-ea"/>
                <a:cs typeface="+mj-cs"/>
              </a:rPr>
              <a:t>System testing</a:t>
            </a:r>
          </a:p>
        </p:txBody>
      </p:sp>
      <p:pic>
        <p:nvPicPr>
          <p:cNvPr id="4" name="Content Placeholder 3"/>
          <p:cNvPicPr>
            <a:picLocks noGrp="1" noChangeAspect="1"/>
          </p:cNvPicPr>
          <p:nvPr>
            <p:ph sz="quarter" idx="13"/>
          </p:nvPr>
        </p:nvPicPr>
        <p:blipFill>
          <a:blip r:embed="rId2"/>
          <a:stretch>
            <a:fillRect/>
          </a:stretch>
        </p:blipFill>
        <p:spPr>
          <a:xfrm>
            <a:off x="6886575" y="2609459"/>
            <a:ext cx="4467225" cy="2971800"/>
          </a:xfrm>
          <a:prstGeom prst="rect">
            <a:avLst/>
          </a:prstGeom>
        </p:spPr>
      </p:pic>
      <p:sp>
        <p:nvSpPr>
          <p:cNvPr id="5" name="Rectangle 4"/>
          <p:cNvSpPr/>
          <p:nvPr/>
        </p:nvSpPr>
        <p:spPr>
          <a:xfrm>
            <a:off x="680421" y="2409404"/>
            <a:ext cx="5090160" cy="400110"/>
          </a:xfrm>
          <a:prstGeom prst="rect">
            <a:avLst/>
          </a:prstGeom>
        </p:spPr>
        <p:txBody>
          <a:bodyPr wrap="square">
            <a:spAutoFit/>
          </a:bodyPr>
          <a:lstStyle/>
          <a:p>
            <a:endParaRPr lang="en-US" sz="2000" dirty="0">
              <a:solidFill>
                <a:srgbClr val="212529"/>
              </a:solidFill>
              <a:latin typeface="Century Gothic" panose="020B0502020202020204" pitchFamily="34" charset="0"/>
              <a:ea typeface="Helvetica Neue"/>
              <a:cs typeface="Helvetica Neue"/>
            </a:endParaRPr>
          </a:p>
        </p:txBody>
      </p:sp>
      <p:sp>
        <p:nvSpPr>
          <p:cNvPr id="3" name="Rectangle 2"/>
          <p:cNvSpPr/>
          <p:nvPr/>
        </p:nvSpPr>
        <p:spPr>
          <a:xfrm>
            <a:off x="680421" y="2809514"/>
            <a:ext cx="6096000" cy="1723549"/>
          </a:xfrm>
          <a:prstGeom prst="rect">
            <a:avLst/>
          </a:prstGeom>
        </p:spPr>
        <p:txBody>
          <a:bodyPr>
            <a:spAutoFit/>
          </a:bodyPr>
          <a:lstStyle/>
          <a:p>
            <a:pPr marL="342900" indent="-342900">
              <a:buFont typeface="Arial" panose="020B0604020202020204" pitchFamily="34" charset="0"/>
              <a:buChar char="•"/>
            </a:pPr>
            <a:r>
              <a:rPr lang="en-US" sz="2800" dirty="0">
                <a:solidFill>
                  <a:srgbClr val="212529"/>
                </a:solidFill>
                <a:latin typeface="Century Gothic" panose="020B0502020202020204" pitchFamily="34" charset="0"/>
                <a:ea typeface="Helvetica Neue"/>
                <a:cs typeface="Helvetica Neue"/>
              </a:rPr>
              <a:t>System testing focuses on the behavior and capabilities of a whole system or product</a:t>
            </a:r>
          </a:p>
          <a:p>
            <a:pPr marL="342900" indent="-342900">
              <a:buFont typeface="Arial" panose="020B0604020202020204" pitchFamily="34" charset="0"/>
              <a:buChar char="•"/>
            </a:pPr>
            <a:endParaRPr lang="en-US" sz="2200" dirty="0">
              <a:solidFill>
                <a:srgbClr val="212529"/>
              </a:solidFill>
              <a:latin typeface="Century Gothic" panose="020B0502020202020204" pitchFamily="34" charset="0"/>
              <a:ea typeface="Helvetica Neue"/>
              <a:cs typeface="Helvetica Neue"/>
            </a:endParaRPr>
          </a:p>
        </p:txBody>
      </p:sp>
    </p:spTree>
    <p:extLst>
      <p:ext uri="{BB962C8B-B14F-4D97-AF65-F5344CB8AC3E}">
        <p14:creationId xmlns:p14="http://schemas.microsoft.com/office/powerpoint/2010/main" val="186143073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spcBef>
                <a:spcPct val="0"/>
              </a:spcBef>
              <a:buSzPts val="1800"/>
            </a:pPr>
            <a:r>
              <a:rPr lang="en-US" b="1" kern="1200" dirty="0">
                <a:solidFill>
                  <a:srgbClr val="002060"/>
                </a:solidFill>
                <a:latin typeface="Century Gothic" panose="020B0502020202020204" pitchFamily="34" charset="0"/>
                <a:ea typeface="+mj-ea"/>
                <a:cs typeface="+mj-cs"/>
              </a:rPr>
              <a:t>System testing </a:t>
            </a:r>
            <a:r>
              <a:rPr lang="en-US" sz="2000" b="1" kern="1200" dirty="0">
                <a:solidFill>
                  <a:srgbClr val="002060"/>
                </a:solidFill>
                <a:latin typeface="Century Gothic" panose="020B0502020202020204" pitchFamily="34" charset="0"/>
              </a:rPr>
              <a:t>cont..</a:t>
            </a:r>
            <a:endParaRPr lang="en-US" sz="2000" b="1" kern="1200" dirty="0">
              <a:solidFill>
                <a:srgbClr val="002060"/>
              </a:solidFill>
              <a:latin typeface="Century Gothic" panose="020B0502020202020204" pitchFamily="34" charset="0"/>
              <a:ea typeface="+mj-ea"/>
              <a:cs typeface="+mj-cs"/>
            </a:endParaRPr>
          </a:p>
        </p:txBody>
      </p:sp>
      <p:pic>
        <p:nvPicPr>
          <p:cNvPr id="4098" name="Picture 2" descr="https://lh6.googleusercontent.com/sWLbumNcPUB4MDIokJmSgDszNN6ym6zknjIgnLWh4miOkhIEr4W62EF669DuxnH9Gw_LQ1OeAz1XJRTMKTt6bRj0Jel14VLQl4LOJuUkZ0_yPuOoBowyNRS9Uq1Rpmlu9COMzbw9FKIVWO7WUR5ymcFRiIcKrDxjzol5VKIot87LxMT7bLyzVCZvM8q7MQ"/>
          <p:cNvPicPr>
            <a:picLocks noGrp="1" noChangeAspect="1" noChangeArrowheads="1"/>
          </p:cNvPicPr>
          <p:nvPr>
            <p:ph sz="quarter" idx="13"/>
          </p:nvPr>
        </p:nvPicPr>
        <p:blipFill>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val="0"/>
              </a:ext>
            </a:extLst>
          </a:blip>
          <a:srcRect/>
          <a:stretch>
            <a:fillRect/>
          </a:stretch>
        </p:blipFill>
        <p:spPr bwMode="auto">
          <a:xfrm>
            <a:off x="838200" y="2405104"/>
            <a:ext cx="10630530" cy="3780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2367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8200" y="365126"/>
            <a:ext cx="10515600" cy="82484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buSzPts val="1800"/>
            </a:pPr>
            <a:r>
              <a:rPr lang="en-US" sz="4400" b="1" kern="1200" dirty="0">
                <a:solidFill>
                  <a:srgbClr val="002060"/>
                </a:solidFill>
                <a:latin typeface="Century Gothic" panose="020B0502020202020204" pitchFamily="34" charset="0"/>
                <a:ea typeface="+mj-ea"/>
                <a:cs typeface="+mj-cs"/>
                <a:sym typeface="Helvetica Neue"/>
              </a:rPr>
              <a:t>Acceptance Testing</a:t>
            </a:r>
            <a:endParaRPr lang="en-US" sz="2000" b="1" kern="1200" dirty="0">
              <a:solidFill>
                <a:srgbClr val="002060"/>
              </a:solidFill>
              <a:latin typeface="Century Gothic" panose="020B0502020202020204" pitchFamily="34" charset="0"/>
              <a:ea typeface="+mj-ea"/>
              <a:cs typeface="+mj-cs"/>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60000"/>
                    </a14:imgEffect>
                  </a14:imgLayer>
                </a14:imgProps>
              </a:ext>
            </a:extLst>
          </a:blip>
          <a:stretch>
            <a:fillRect/>
          </a:stretch>
        </p:blipFill>
        <p:spPr>
          <a:xfrm>
            <a:off x="493640" y="2221789"/>
            <a:ext cx="11204720" cy="4100953"/>
          </a:xfrm>
          <a:prstGeom prst="rect">
            <a:avLst/>
          </a:prstGeom>
        </p:spPr>
      </p:pic>
      <p:sp>
        <p:nvSpPr>
          <p:cNvPr id="5" name="Rectangle 4"/>
          <p:cNvSpPr/>
          <p:nvPr/>
        </p:nvSpPr>
        <p:spPr>
          <a:xfrm>
            <a:off x="838200" y="1444271"/>
            <a:ext cx="6968574" cy="523220"/>
          </a:xfrm>
          <a:prstGeom prst="rect">
            <a:avLst/>
          </a:prstGeom>
        </p:spPr>
        <p:txBody>
          <a:bodyPr wrap="none">
            <a:spAutoFit/>
          </a:bodyPr>
          <a:lstStyle/>
          <a:p>
            <a:r>
              <a:rPr lang="en-US" sz="2800" kern="1200" dirty="0">
                <a:solidFill>
                  <a:schemeClr val="bg2"/>
                </a:solidFill>
                <a:latin typeface="Century Gothic" panose="020B0502020202020204" pitchFamily="34" charset="0"/>
              </a:rPr>
              <a:t>Acceptance testing, like system testing</a:t>
            </a:r>
          </a:p>
        </p:txBody>
      </p:sp>
    </p:spTree>
    <p:extLst>
      <p:ext uri="{BB962C8B-B14F-4D97-AF65-F5344CB8AC3E}">
        <p14:creationId xmlns:p14="http://schemas.microsoft.com/office/powerpoint/2010/main" val="38319909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97280" y="286603"/>
            <a:ext cx="10058400" cy="14507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400" b="1" kern="1200" dirty="0">
                <a:solidFill>
                  <a:srgbClr val="002060"/>
                </a:solidFill>
                <a:latin typeface="Century Gothic" panose="020B0502020202020204" pitchFamily="34" charset="0"/>
                <a:ea typeface="+mj-ea"/>
                <a:cs typeface="+mj-cs"/>
              </a:rPr>
              <a:t>Acceptance Testing </a:t>
            </a:r>
            <a:r>
              <a:rPr lang="en-US" sz="2000" b="1" kern="1200" dirty="0">
                <a:solidFill>
                  <a:srgbClr val="002060"/>
                </a:solidFill>
                <a:latin typeface="Century Gothic" panose="020B0502020202020204" pitchFamily="34" charset="0"/>
              </a:rPr>
              <a:t>cont..</a:t>
            </a:r>
          </a:p>
        </p:txBody>
      </p:sp>
      <p:sp>
        <p:nvSpPr>
          <p:cNvPr id="3" name="Content Placeholder 2"/>
          <p:cNvSpPr txBox="1">
            <a:spLocks/>
          </p:cNvSpPr>
          <p:nvPr/>
        </p:nvSpPr>
        <p:spPr>
          <a:xfrm>
            <a:off x="268941" y="1441525"/>
            <a:ext cx="11349317" cy="511369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000" kern="1200" dirty="0">
              <a:solidFill>
                <a:schemeClr val="bg2"/>
              </a:solidFill>
              <a:latin typeface="Century Gothic" panose="020B0502020202020204" pitchFamily="34" charset="0"/>
            </a:endParaRPr>
          </a:p>
          <a:p>
            <a:r>
              <a:rPr lang="en-US" sz="2800" b="1" kern="1200" dirty="0">
                <a:solidFill>
                  <a:schemeClr val="bg2"/>
                </a:solidFill>
                <a:latin typeface="Century Gothic" panose="020B0502020202020204" pitchFamily="34" charset="0"/>
              </a:rPr>
              <a:t>Common forms of acceptance testing include the following: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0689" y="3057712"/>
            <a:ext cx="4110079" cy="298524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7344" y="2622959"/>
            <a:ext cx="3009202" cy="192737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53" y="3057712"/>
            <a:ext cx="4033460" cy="306600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7344" y="4643418"/>
            <a:ext cx="3009202" cy="2004881"/>
          </a:xfrm>
          <a:prstGeom prst="rect">
            <a:avLst/>
          </a:prstGeom>
        </p:spPr>
      </p:pic>
    </p:spTree>
    <p:extLst>
      <p:ext uri="{BB962C8B-B14F-4D97-AF65-F5344CB8AC3E}">
        <p14:creationId xmlns:p14="http://schemas.microsoft.com/office/powerpoint/2010/main" val="6504587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AE53-418C-4443-9E79-08EF92D55AD1}"/>
              </a:ext>
            </a:extLst>
          </p:cNvPr>
          <p:cNvSpPr txBox="1">
            <a:spLocks/>
          </p:cNvSpPr>
          <p:nvPr/>
        </p:nvSpPr>
        <p:spPr>
          <a:xfrm>
            <a:off x="5771515" y="552182"/>
            <a:ext cx="5998840" cy="3343135"/>
          </a:xfrm>
          <a:prstGeom prst="rect">
            <a:avLst/>
          </a:prstGeom>
          <a:noFill/>
        </p:spPr>
        <p:txBody>
          <a:bodyPr vert="horz" lIns="91440" tIns="45720" rIns="91440" bIns="45720" rtlCol="0" anchor="b">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pPr>
            <a:r>
              <a:rPr lang="en-US" sz="5200" b="1" kern="1200" dirty="0">
                <a:solidFill>
                  <a:srgbClr val="002060"/>
                </a:solidFill>
                <a:latin typeface="Century Gothic" panose="020B0502020202020204" pitchFamily="34" charset="0"/>
                <a:ea typeface="+mj-ea"/>
                <a:cs typeface="+mj-cs"/>
              </a:rPr>
              <a:t>Test Types</a:t>
            </a:r>
          </a:p>
        </p:txBody>
      </p:sp>
      <p:pic>
        <p:nvPicPr>
          <p:cNvPr id="3" name="Picture 2" descr="Programming data on computer monitor">
            <a:extLst>
              <a:ext uri="{FF2B5EF4-FFF2-40B4-BE49-F238E27FC236}">
                <a16:creationId xmlns:a16="http://schemas.microsoft.com/office/drawing/2014/main" id="{A0F6F9C4-D276-5047-4BF8-85D3B511F5FE}"/>
              </a:ext>
            </a:extLst>
          </p:cNvPr>
          <p:cNvPicPr>
            <a:picLocks noChangeAspect="1"/>
          </p:cNvPicPr>
          <p:nvPr/>
        </p:nvPicPr>
        <p:blipFill rotWithShape="1">
          <a:blip r:embed="rId2"/>
          <a:srcRect l="30673" r="20728" b="-1"/>
          <a:stretch/>
        </p:blipFill>
        <p:spPr>
          <a:xfrm>
            <a:off x="20" y="10"/>
            <a:ext cx="4992985" cy="6857990"/>
          </a:xfrm>
          <a:prstGeom prst="rect">
            <a:avLst/>
          </a:prstGeom>
        </p:spPr>
      </p:pic>
    </p:spTree>
    <p:extLst>
      <p:ext uri="{BB962C8B-B14F-4D97-AF65-F5344CB8AC3E}">
        <p14:creationId xmlns:p14="http://schemas.microsoft.com/office/powerpoint/2010/main" val="1869804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2729" y="255347"/>
            <a:ext cx="12191999" cy="1446550"/>
          </a:xfrm>
          <a:prstGeom prst="rect">
            <a:avLst/>
          </a:prstGeom>
        </p:spPr>
        <p:txBody>
          <a:bodyPr wrap="square">
            <a:spAutoFit/>
          </a:bodyPr>
          <a:lstStyle/>
          <a:p>
            <a:pPr algn="ctr"/>
            <a:r>
              <a:rPr lang="en-US" sz="4400" b="1" kern="1200" dirty="0">
                <a:solidFill>
                  <a:srgbClr val="002060"/>
                </a:solidFill>
                <a:latin typeface="Century Gothic" panose="020B0502020202020204" pitchFamily="34" charset="0"/>
                <a:ea typeface="+mj-ea"/>
                <a:cs typeface="+mj-cs"/>
              </a:rPr>
              <a:t>Manual &amp; Automation Testing</a:t>
            </a:r>
            <a:endParaRPr lang="ar-EG" sz="4400" b="1" kern="1200" dirty="0">
              <a:solidFill>
                <a:srgbClr val="002060"/>
              </a:solidFill>
              <a:latin typeface="Century Gothic" panose="020B0502020202020204" pitchFamily="34" charset="0"/>
              <a:ea typeface="+mj-ea"/>
              <a:cs typeface="+mj-cs"/>
            </a:endParaRPr>
          </a:p>
          <a:p>
            <a:pPr algn="ctr"/>
            <a:endParaRPr lang="en-US" sz="4400" b="1" kern="1200" dirty="0">
              <a:solidFill>
                <a:srgbClr val="002060"/>
              </a:solidFill>
              <a:latin typeface="Century Gothic" panose="020B0502020202020204" pitchFamily="34" charset="0"/>
              <a:ea typeface="+mj-ea"/>
              <a:cs typeface="+mj-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246" y="1701897"/>
            <a:ext cx="8623436" cy="4530672"/>
          </a:xfrm>
          <a:prstGeom prst="rect">
            <a:avLst/>
          </a:prstGeom>
        </p:spPr>
      </p:pic>
    </p:spTree>
    <p:extLst>
      <p:ext uri="{BB962C8B-B14F-4D97-AF65-F5344CB8AC3E}">
        <p14:creationId xmlns:p14="http://schemas.microsoft.com/office/powerpoint/2010/main" val="2860676128"/>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2729" y="255347"/>
            <a:ext cx="12191999" cy="1446550"/>
          </a:xfrm>
          <a:prstGeom prst="rect">
            <a:avLst/>
          </a:prstGeom>
        </p:spPr>
        <p:txBody>
          <a:bodyPr wrap="square">
            <a:spAutoFit/>
          </a:bodyPr>
          <a:lstStyle/>
          <a:p>
            <a:pPr algn="ctr"/>
            <a:r>
              <a:rPr lang="en-US" sz="4400" b="1" kern="1200" dirty="0">
                <a:solidFill>
                  <a:srgbClr val="002060"/>
                </a:solidFill>
                <a:latin typeface="Century Gothic" panose="020B0502020202020204" pitchFamily="34" charset="0"/>
                <a:ea typeface="+mj-ea"/>
                <a:cs typeface="+mj-cs"/>
              </a:rPr>
              <a:t>Function Testing</a:t>
            </a:r>
            <a:endParaRPr lang="ar-EG" sz="4400" b="1" kern="1200" dirty="0">
              <a:solidFill>
                <a:srgbClr val="002060"/>
              </a:solidFill>
              <a:latin typeface="Century Gothic" panose="020B0502020202020204" pitchFamily="34" charset="0"/>
              <a:ea typeface="+mj-ea"/>
              <a:cs typeface="+mj-cs"/>
            </a:endParaRPr>
          </a:p>
          <a:p>
            <a:pPr algn="ctr"/>
            <a:endParaRPr lang="en-US" sz="4400" b="1" kern="1200" dirty="0">
              <a:solidFill>
                <a:srgbClr val="002060"/>
              </a:solidFill>
              <a:latin typeface="Century Gothic" panose="020B0502020202020204" pitchFamily="34" charset="0"/>
              <a:ea typeface="+mj-ea"/>
              <a:cs typeface="+mj-c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753" y="2624136"/>
            <a:ext cx="8697033" cy="3981553"/>
          </a:xfrm>
          <a:prstGeom prst="rect">
            <a:avLst/>
          </a:prstGeom>
        </p:spPr>
      </p:pic>
      <p:sp>
        <p:nvSpPr>
          <p:cNvPr id="8" name="Rectangle 7"/>
          <p:cNvSpPr/>
          <p:nvPr/>
        </p:nvSpPr>
        <p:spPr>
          <a:xfrm>
            <a:off x="1286435" y="1639796"/>
            <a:ext cx="9296400" cy="523220"/>
          </a:xfrm>
          <a:prstGeom prst="rect">
            <a:avLst/>
          </a:prstGeom>
        </p:spPr>
        <p:txBody>
          <a:bodyPr wrap="square">
            <a:spAutoFit/>
          </a:bodyPr>
          <a:lstStyle/>
          <a:p>
            <a:pPr lvl="1"/>
            <a:r>
              <a:rPr lang="en-US" sz="2800" kern="1200" dirty="0">
                <a:solidFill>
                  <a:schemeClr val="bg2"/>
                </a:solidFill>
                <a:latin typeface="Century Gothic" panose="020B0502020202020204" pitchFamily="34" charset="0"/>
              </a:rPr>
              <a:t> The functions are “what” the system should do</a:t>
            </a:r>
          </a:p>
        </p:txBody>
      </p:sp>
    </p:spTree>
    <p:extLst>
      <p:ext uri="{BB962C8B-B14F-4D97-AF65-F5344CB8AC3E}">
        <p14:creationId xmlns:p14="http://schemas.microsoft.com/office/powerpoint/2010/main" val="319698372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5347"/>
            <a:ext cx="11869270" cy="769441"/>
          </a:xfrm>
          <a:prstGeom prst="rect">
            <a:avLst/>
          </a:prstGeom>
        </p:spPr>
        <p:txBody>
          <a:bodyPr wrap="square">
            <a:spAutoFit/>
          </a:bodyPr>
          <a:lstStyle/>
          <a:p>
            <a:pPr algn="ctr"/>
            <a:r>
              <a:rPr lang="en-US" sz="4400" b="1" kern="1200" dirty="0">
                <a:solidFill>
                  <a:srgbClr val="002060"/>
                </a:solidFill>
                <a:latin typeface="Century Gothic" panose="020B0502020202020204" pitchFamily="34" charset="0"/>
                <a:ea typeface="+mj-ea"/>
                <a:cs typeface="+mj-cs"/>
              </a:rPr>
              <a:t>Non-Function Testing</a:t>
            </a:r>
            <a:endParaRPr lang="ar-EG" sz="4400" b="1" kern="1200" dirty="0">
              <a:solidFill>
                <a:srgbClr val="002060"/>
              </a:solidFill>
              <a:latin typeface="Century Gothic" panose="020B0502020202020204" pitchFamily="34" charset="0"/>
              <a:ea typeface="+mj-ea"/>
              <a:cs typeface="+mj-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8481" y="2228328"/>
            <a:ext cx="5092308" cy="4303060"/>
          </a:xfrm>
          <a:prstGeom prst="rect">
            <a:avLst/>
          </a:prstGeom>
        </p:spPr>
      </p:pic>
      <p:sp>
        <p:nvSpPr>
          <p:cNvPr id="3" name="Rectangle 2"/>
          <p:cNvSpPr/>
          <p:nvPr/>
        </p:nvSpPr>
        <p:spPr>
          <a:xfrm>
            <a:off x="694765" y="1024788"/>
            <a:ext cx="9749716" cy="1384995"/>
          </a:xfrm>
          <a:prstGeom prst="rect">
            <a:avLst/>
          </a:prstGeom>
        </p:spPr>
        <p:txBody>
          <a:bodyPr wrap="square">
            <a:spAutoFit/>
          </a:bodyPr>
          <a:lstStyle/>
          <a:p>
            <a:r>
              <a:rPr lang="en-US" sz="2800" kern="1200" dirty="0">
                <a:solidFill>
                  <a:schemeClr val="bg2"/>
                </a:solidFill>
                <a:latin typeface="Century Gothic" panose="020B0502020202020204" pitchFamily="34" charset="0"/>
              </a:rPr>
              <a:t>	</a:t>
            </a:r>
          </a:p>
          <a:p>
            <a:r>
              <a:rPr lang="en-US" sz="2800" kern="1200" dirty="0">
                <a:solidFill>
                  <a:schemeClr val="bg2"/>
                </a:solidFill>
                <a:latin typeface="Century Gothic" panose="020B0502020202020204" pitchFamily="34" charset="0"/>
              </a:rPr>
              <a:t>Non-functional testing is the testing of “how well” the system behaves.</a:t>
            </a:r>
          </a:p>
        </p:txBody>
      </p:sp>
    </p:spTree>
    <p:extLst>
      <p:ext uri="{BB962C8B-B14F-4D97-AF65-F5344CB8AC3E}">
        <p14:creationId xmlns:p14="http://schemas.microsoft.com/office/powerpoint/2010/main" val="388557283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3049" y="196597"/>
            <a:ext cx="12191999" cy="769441"/>
          </a:xfrm>
          <a:prstGeom prst="rect">
            <a:avLst/>
          </a:prstGeom>
        </p:spPr>
        <p:txBody>
          <a:bodyPr wrap="square">
            <a:spAutoFit/>
          </a:bodyPr>
          <a:lstStyle/>
          <a:p>
            <a:pPr algn="ctr"/>
            <a:r>
              <a:rPr lang="en-US" sz="4400" b="1" kern="1200" dirty="0">
                <a:solidFill>
                  <a:srgbClr val="002060"/>
                </a:solidFill>
                <a:latin typeface="Century Gothic" panose="020B0502020202020204" pitchFamily="34" charset="0"/>
                <a:ea typeface="+mj-ea"/>
                <a:cs typeface="+mj-cs"/>
              </a:rPr>
              <a:t>Change-Related  Testing</a:t>
            </a:r>
            <a:endParaRPr lang="ar-EG" sz="4400" b="1" kern="1200" dirty="0">
              <a:solidFill>
                <a:srgbClr val="002060"/>
              </a:solidFill>
              <a:latin typeface="Century Gothic" panose="020B0502020202020204" pitchFamily="34" charset="0"/>
              <a:ea typeface="+mj-ea"/>
              <a:cs typeface="+mj-cs"/>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0678"/>
          <a:stretch/>
        </p:blipFill>
        <p:spPr>
          <a:xfrm>
            <a:off x="7518400" y="4150827"/>
            <a:ext cx="3931920" cy="2454676"/>
          </a:xfrm>
          <a:prstGeom prst="rect">
            <a:avLst/>
          </a:prstGeom>
        </p:spPr>
      </p:pic>
      <p:sp>
        <p:nvSpPr>
          <p:cNvPr id="3" name="Rectangle 2"/>
          <p:cNvSpPr/>
          <p:nvPr/>
        </p:nvSpPr>
        <p:spPr>
          <a:xfrm>
            <a:off x="193040" y="1427947"/>
            <a:ext cx="9977120" cy="3108543"/>
          </a:xfrm>
          <a:prstGeom prst="rect">
            <a:avLst/>
          </a:prstGeom>
        </p:spPr>
        <p:txBody>
          <a:bodyPr wrap="square">
            <a:spAutoFit/>
          </a:bodyPr>
          <a:lstStyle/>
          <a:p>
            <a:pPr marL="457200" indent="-457200">
              <a:buFont typeface="Arial" panose="020B0604020202020204" pitchFamily="34" charset="0"/>
              <a:buChar char="•"/>
            </a:pPr>
            <a:r>
              <a:rPr lang="en-US" sz="2800" kern="1200" dirty="0">
                <a:solidFill>
                  <a:schemeClr val="bg2"/>
                </a:solidFill>
                <a:latin typeface="Century Gothic" panose="020B0502020202020204" pitchFamily="34" charset="0"/>
              </a:rPr>
              <a:t>When changes are made to a system, either to correct a defect or because of new or changing functionality,</a:t>
            </a:r>
          </a:p>
          <a:p>
            <a:pPr marL="457200" indent="-457200">
              <a:buFont typeface="Arial" panose="020B0604020202020204" pitchFamily="34" charset="0"/>
              <a:buChar char="•"/>
            </a:pPr>
            <a:endParaRPr lang="en-US" sz="2800" kern="1200" dirty="0">
              <a:solidFill>
                <a:schemeClr val="bg2"/>
              </a:solidFill>
              <a:latin typeface="Century Gothic" panose="020B0502020202020204" pitchFamily="34" charset="0"/>
            </a:endParaRPr>
          </a:p>
          <a:p>
            <a:pPr marL="457200" indent="-457200">
              <a:buFont typeface="Arial" panose="020B0604020202020204" pitchFamily="34" charset="0"/>
              <a:buChar char="•"/>
            </a:pPr>
            <a:r>
              <a:rPr lang="en-US" sz="2800" kern="1200" dirty="0">
                <a:solidFill>
                  <a:schemeClr val="bg2"/>
                </a:solidFill>
                <a:latin typeface="Century Gothic" panose="020B0502020202020204" pitchFamily="34" charset="0"/>
              </a:rPr>
              <a:t>testing should be done to confirm that the changes have corrected the defect or implemented the functionality correctly.</a:t>
            </a:r>
          </a:p>
        </p:txBody>
      </p:sp>
    </p:spTree>
    <p:extLst>
      <p:ext uri="{BB962C8B-B14F-4D97-AF65-F5344CB8AC3E}">
        <p14:creationId xmlns:p14="http://schemas.microsoft.com/office/powerpoint/2010/main" val="3251552371"/>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5347"/>
            <a:ext cx="11869270" cy="769441"/>
          </a:xfrm>
          <a:prstGeom prst="rect">
            <a:avLst/>
          </a:prstGeom>
        </p:spPr>
        <p:txBody>
          <a:bodyPr wrap="square">
            <a:spAutoFit/>
          </a:bodyPr>
          <a:lstStyle/>
          <a:p>
            <a:pPr algn="ctr"/>
            <a:r>
              <a:rPr lang="en-US" sz="4400" b="1" kern="1200" dirty="0">
                <a:solidFill>
                  <a:srgbClr val="002060"/>
                </a:solidFill>
                <a:latin typeface="Century Gothic" panose="020B0502020202020204" pitchFamily="34" charset="0"/>
                <a:ea typeface="+mj-ea"/>
                <a:cs typeface="+mj-cs"/>
              </a:rPr>
              <a:t>Confirmation Testing</a:t>
            </a:r>
            <a:endParaRPr lang="ar-EG" sz="4400" b="1" kern="1200" dirty="0">
              <a:solidFill>
                <a:srgbClr val="002060"/>
              </a:solidFill>
              <a:latin typeface="Century Gothic" panose="020B0502020202020204" pitchFamily="34" charset="0"/>
              <a:ea typeface="+mj-ea"/>
              <a:cs typeface="+mj-cs"/>
            </a:endParaRPr>
          </a:p>
        </p:txBody>
      </p:sp>
      <p:sp>
        <p:nvSpPr>
          <p:cNvPr id="3" name="Rectangle 2"/>
          <p:cNvSpPr/>
          <p:nvPr/>
        </p:nvSpPr>
        <p:spPr>
          <a:xfrm>
            <a:off x="874955" y="1604269"/>
            <a:ext cx="10110371" cy="1384995"/>
          </a:xfrm>
          <a:prstGeom prst="rect">
            <a:avLst/>
          </a:prstGeom>
        </p:spPr>
        <p:txBody>
          <a:bodyPr wrap="square">
            <a:spAutoFit/>
          </a:bodyPr>
          <a:lstStyle/>
          <a:p>
            <a:endParaRPr lang="en-US" sz="2800" kern="1200" dirty="0">
              <a:solidFill>
                <a:schemeClr val="bg2"/>
              </a:solidFill>
              <a:latin typeface="Century Gothic" panose="020B0502020202020204" pitchFamily="34" charset="0"/>
            </a:endParaRPr>
          </a:p>
          <a:p>
            <a:r>
              <a:rPr lang="en-US" sz="2800" kern="1200" dirty="0">
                <a:solidFill>
                  <a:schemeClr val="bg2"/>
                </a:solidFill>
                <a:latin typeface="Century Gothic" panose="020B0502020202020204" pitchFamily="34" charset="0"/>
              </a:rPr>
              <a:t>The purpose of a confirmation test is to confirm whether the original defect has been successfully fixed.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431" y="4008329"/>
            <a:ext cx="5592480" cy="1864160"/>
          </a:xfrm>
          <a:prstGeom prst="rect">
            <a:avLst/>
          </a:prstGeom>
        </p:spPr>
      </p:pic>
    </p:spTree>
    <p:extLst>
      <p:ext uri="{BB962C8B-B14F-4D97-AF65-F5344CB8AC3E}">
        <p14:creationId xmlns:p14="http://schemas.microsoft.com/office/powerpoint/2010/main" val="427900197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1070" y="307173"/>
            <a:ext cx="10515600" cy="987473"/>
          </a:xfrm>
        </p:spPr>
        <p:txBody>
          <a:bodyPr/>
          <a:lstStyle/>
          <a:p>
            <a:pPr algn="ctr"/>
            <a:r>
              <a:rPr lang="en-US" sz="4400" b="1" kern="1200" dirty="0">
                <a:solidFill>
                  <a:schemeClr val="bg2"/>
                </a:solidFill>
                <a:latin typeface="Century Gothic" panose="020B0502020202020204" pitchFamily="34" charset="0"/>
                <a:ea typeface="Helvetica Neue"/>
                <a:cs typeface="Helvetica Neue"/>
              </a:rPr>
              <a:t>The History and </a:t>
            </a:r>
            <a:r>
              <a:rPr lang="en-US" sz="4400" b="1" kern="1200" dirty="0">
                <a:solidFill>
                  <a:schemeClr val="bg2"/>
                </a:solidFill>
                <a:latin typeface="Century Gothic" panose="020B0502020202020204" pitchFamily="34" charset="0"/>
                <a:ea typeface="Helvetica Neue"/>
                <a:cs typeface="Helvetica Neue"/>
                <a:sym typeface="Helvetica Neue"/>
              </a:rPr>
              <a:t>Background </a:t>
            </a:r>
            <a:r>
              <a:rPr lang="en-US" sz="2800" b="1" kern="1200" dirty="0">
                <a:solidFill>
                  <a:schemeClr val="bg2"/>
                </a:solidFill>
                <a:latin typeface="Century Gothic" panose="020B0502020202020204" pitchFamily="34" charset="0"/>
                <a:ea typeface="Helvetica Neue"/>
                <a:cs typeface="Helvetica Neue"/>
                <a:sym typeface="Helvetica Neue"/>
              </a:rPr>
              <a:t>cont.…</a:t>
            </a:r>
          </a:p>
        </p:txBody>
      </p:sp>
      <p:sp>
        <p:nvSpPr>
          <p:cNvPr id="7" name="Rectangle 6"/>
          <p:cNvSpPr/>
          <p:nvPr/>
        </p:nvSpPr>
        <p:spPr>
          <a:xfrm>
            <a:off x="659301" y="1645908"/>
            <a:ext cx="10413088" cy="2739211"/>
          </a:xfrm>
          <a:prstGeom prst="rect">
            <a:avLst/>
          </a:prstGeom>
        </p:spPr>
        <p:txBody>
          <a:bodyPr wrap="square">
            <a:spAutoFit/>
          </a:bodyPr>
          <a:lstStyle/>
          <a:p>
            <a:r>
              <a:rPr lang="en-US" sz="2400" b="1" dirty="0"/>
              <a:t>4.  Evaluation(</a:t>
            </a:r>
            <a:r>
              <a:rPr lang="en-US" sz="2400" dirty="0"/>
              <a:t>1983~1987</a:t>
            </a:r>
            <a:r>
              <a:rPr lang="en-US" sz="2400" b="1" dirty="0"/>
              <a:t>)</a:t>
            </a:r>
          </a:p>
          <a:p>
            <a:r>
              <a:rPr lang="en-US" sz="2000" dirty="0">
                <a:solidFill>
                  <a:schemeClr val="tx1"/>
                </a:solidFill>
                <a:latin typeface="Century Gothic" panose="020B0502020202020204" pitchFamily="34" charset="0"/>
                <a:ea typeface="Helvetica Neue"/>
                <a:cs typeface="Helvetica Neue"/>
              </a:rPr>
              <a:t>The focus was on evaluating and measuring the quality of software. Testers tested until they reached an acceptable point, where the number of bugs detected was reduced. </a:t>
            </a:r>
          </a:p>
          <a:p>
            <a:r>
              <a:rPr lang="en-US" sz="2400" b="1" dirty="0"/>
              <a:t>5.  Prevention(</a:t>
            </a:r>
            <a:r>
              <a:rPr lang="en-US" sz="2400" dirty="0"/>
              <a:t>1988~2000</a:t>
            </a:r>
            <a:r>
              <a:rPr lang="en-US" sz="2400" b="1" dirty="0"/>
              <a:t>)</a:t>
            </a:r>
          </a:p>
          <a:p>
            <a:r>
              <a:rPr lang="en-US" sz="2000" dirty="0">
                <a:solidFill>
                  <a:schemeClr val="tx1"/>
                </a:solidFill>
                <a:latin typeface="Century Gothic" panose="020B0502020202020204" pitchFamily="34" charset="0"/>
                <a:ea typeface="Helvetica Neue"/>
                <a:cs typeface="Helvetica Neue"/>
              </a:rPr>
              <a:t>Saw a new approach, with tests focusing on demonstrating that software met its specification, detecting faults and preventing defects. </a:t>
            </a:r>
          </a:p>
          <a:p>
            <a:endParaRPr lang="en-US" sz="2400" b="1" dirty="0">
              <a:sym typeface="Helvetica Neue"/>
            </a:endParaRPr>
          </a:p>
        </p:txBody>
      </p:sp>
      <p:pic>
        <p:nvPicPr>
          <p:cNvPr id="9" name="Picture 4" descr="Software Testing - Nu-Blog"/>
          <p:cNvPicPr>
            <a:picLocks noChangeAspect="1" noChangeArrowheads="1"/>
          </p:cNvPicPr>
          <p:nvPr/>
        </p:nvPicPr>
        <p:blipFill rotWithShape="1">
          <a:blip r:embed="rId2">
            <a:extLst>
              <a:ext uri="{28A0092B-C50C-407E-A947-70E740481C1C}">
                <a14:useLocalDpi xmlns:a14="http://schemas.microsoft.com/office/drawing/2010/main" val="0"/>
              </a:ext>
            </a:extLst>
          </a:blip>
          <a:srcRect l="15246" r="16850"/>
          <a:stretch/>
        </p:blipFill>
        <p:spPr bwMode="auto">
          <a:xfrm>
            <a:off x="7586803" y="3802454"/>
            <a:ext cx="4460341" cy="293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10898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36493"/>
            <a:ext cx="11869270" cy="769441"/>
          </a:xfrm>
          <a:prstGeom prst="rect">
            <a:avLst/>
          </a:prstGeom>
        </p:spPr>
        <p:txBody>
          <a:bodyPr wrap="square">
            <a:spAutoFit/>
          </a:bodyPr>
          <a:lstStyle/>
          <a:p>
            <a:pPr algn="ctr"/>
            <a:r>
              <a:rPr lang="en-US" sz="4400" b="1" kern="1200" dirty="0">
                <a:solidFill>
                  <a:srgbClr val="002060"/>
                </a:solidFill>
                <a:latin typeface="Century Gothic" panose="020B0502020202020204" pitchFamily="34" charset="0"/>
                <a:ea typeface="+mj-ea"/>
                <a:cs typeface="+mj-cs"/>
              </a:rPr>
              <a:t>Regression Testing</a:t>
            </a:r>
            <a:endParaRPr lang="ar-EG" sz="4400" b="1" kern="1200" dirty="0">
              <a:solidFill>
                <a:srgbClr val="002060"/>
              </a:solidFill>
              <a:latin typeface="Century Gothic" panose="020B0502020202020204" pitchFamily="34" charset="0"/>
              <a:ea typeface="+mj-ea"/>
              <a:cs typeface="+mj-cs"/>
            </a:endParaRPr>
          </a:p>
        </p:txBody>
      </p:sp>
      <p:pic>
        <p:nvPicPr>
          <p:cNvPr id="2" name="Picture 1"/>
          <p:cNvPicPr>
            <a:picLocks noChangeAspect="1"/>
          </p:cNvPicPr>
          <p:nvPr/>
        </p:nvPicPr>
        <p:blipFill>
          <a:blip r:embed="rId3"/>
          <a:stretch>
            <a:fillRect/>
          </a:stretch>
        </p:blipFill>
        <p:spPr>
          <a:xfrm>
            <a:off x="3739123" y="2674883"/>
            <a:ext cx="3443998" cy="3858314"/>
          </a:xfrm>
          <a:prstGeom prst="rect">
            <a:avLst/>
          </a:prstGeom>
        </p:spPr>
      </p:pic>
      <p:sp>
        <p:nvSpPr>
          <p:cNvPr id="3" name="Rectangle 2"/>
          <p:cNvSpPr/>
          <p:nvPr/>
        </p:nvSpPr>
        <p:spPr>
          <a:xfrm>
            <a:off x="853440" y="1428043"/>
            <a:ext cx="10119360" cy="954107"/>
          </a:xfrm>
          <a:prstGeom prst="rect">
            <a:avLst/>
          </a:prstGeom>
        </p:spPr>
        <p:txBody>
          <a:bodyPr wrap="square">
            <a:spAutoFit/>
          </a:bodyPr>
          <a:lstStyle/>
          <a:p>
            <a:r>
              <a:rPr lang="en-US" sz="2800" kern="1200" dirty="0">
                <a:solidFill>
                  <a:schemeClr val="bg2"/>
                </a:solidFill>
                <a:latin typeface="Century Gothic" panose="020B0502020202020204" pitchFamily="34" charset="0"/>
              </a:rPr>
              <a:t>Regression testing involves running tests to detect such unintended side-effects.</a:t>
            </a:r>
          </a:p>
        </p:txBody>
      </p:sp>
    </p:spTree>
    <p:extLst>
      <p:ext uri="{BB962C8B-B14F-4D97-AF65-F5344CB8AC3E}">
        <p14:creationId xmlns:p14="http://schemas.microsoft.com/office/powerpoint/2010/main" val="3137724005"/>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647700"/>
            <a:ext cx="8439150"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Black Box VS </a:t>
            </a:r>
            <a:r>
              <a:rPr lang="en-US" sz="3200" b="1" dirty="0">
                <a:solidFill>
                  <a:schemeClr val="bg1">
                    <a:lumMod val="65000"/>
                  </a:schemeClr>
                </a:solidFill>
                <a:latin typeface="Arial" panose="020B0604020202020204" pitchFamily="34" charset="0"/>
                <a:cs typeface="Arial" panose="020B0604020202020204" pitchFamily="34" charset="0"/>
              </a:rPr>
              <a:t>White Box</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9930" y="1645920"/>
            <a:ext cx="7867650" cy="5086350"/>
          </a:xfrm>
          <a:prstGeom prst="rect">
            <a:avLst/>
          </a:prstGeom>
        </p:spPr>
      </p:pic>
    </p:spTree>
    <p:extLst>
      <p:ext uri="{BB962C8B-B14F-4D97-AF65-F5344CB8AC3E}">
        <p14:creationId xmlns:p14="http://schemas.microsoft.com/office/powerpoint/2010/main" val="2396313197"/>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6159" y="648183"/>
            <a:ext cx="8174741" cy="5937812"/>
          </a:xfrm>
          <a:prstGeom prst="rect">
            <a:avLst/>
          </a:prstGeom>
        </p:spPr>
      </p:pic>
      <p:sp>
        <p:nvSpPr>
          <p:cNvPr id="4" name="TextBox 3"/>
          <p:cNvSpPr txBox="1"/>
          <p:nvPr/>
        </p:nvSpPr>
        <p:spPr>
          <a:xfrm>
            <a:off x="1747777" y="648183"/>
            <a:ext cx="2338087"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Black Box</a:t>
            </a:r>
          </a:p>
        </p:txBody>
      </p:sp>
    </p:spTree>
    <p:extLst>
      <p:ext uri="{BB962C8B-B14F-4D97-AF65-F5344CB8AC3E}">
        <p14:creationId xmlns:p14="http://schemas.microsoft.com/office/powerpoint/2010/main" val="3771851667"/>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929" y="998443"/>
            <a:ext cx="10220445" cy="6111433"/>
          </a:xfrm>
          <a:prstGeom prst="rect">
            <a:avLst/>
          </a:prstGeom>
        </p:spPr>
      </p:pic>
      <p:sp>
        <p:nvSpPr>
          <p:cNvPr id="3" name="TextBox 2"/>
          <p:cNvSpPr txBox="1"/>
          <p:nvPr/>
        </p:nvSpPr>
        <p:spPr>
          <a:xfrm>
            <a:off x="1747777" y="706056"/>
            <a:ext cx="2500131" cy="584775"/>
          </a:xfrm>
          <a:prstGeom prst="rect">
            <a:avLst/>
          </a:prstGeom>
          <a:noFill/>
        </p:spPr>
        <p:txBody>
          <a:bodyPr wrap="square" rtlCol="0">
            <a:spAutoFit/>
          </a:bodyPr>
          <a:lstStyle/>
          <a:p>
            <a:r>
              <a:rPr lang="en-US" sz="3200" b="1" dirty="0">
                <a:solidFill>
                  <a:schemeClr val="bg1">
                    <a:lumMod val="65000"/>
                  </a:schemeClr>
                </a:solidFill>
                <a:latin typeface="Arial" panose="020B0604020202020204" pitchFamily="34" charset="0"/>
                <a:cs typeface="Arial" panose="020B0604020202020204" pitchFamily="34" charset="0"/>
              </a:rPr>
              <a:t>White Box</a:t>
            </a:r>
          </a:p>
        </p:txBody>
      </p:sp>
      <p:sp>
        <p:nvSpPr>
          <p:cNvPr id="4" name="TextBox 3"/>
          <p:cNvSpPr txBox="1"/>
          <p:nvPr/>
        </p:nvSpPr>
        <p:spPr>
          <a:xfrm>
            <a:off x="7521635" y="1290831"/>
            <a:ext cx="3333509" cy="461665"/>
          </a:xfrm>
          <a:prstGeom prst="rect">
            <a:avLst/>
          </a:prstGeom>
          <a:noFill/>
        </p:spPr>
        <p:txBody>
          <a:bodyPr wrap="square" rtlCol="0">
            <a:spAutoFit/>
          </a:bodyPr>
          <a:lstStyle/>
          <a:p>
            <a:r>
              <a:rPr lang="en-US" sz="2400" dirty="0">
                <a:solidFill>
                  <a:schemeClr val="accent6">
                    <a:lumMod val="75000"/>
                  </a:schemeClr>
                </a:solidFill>
                <a:latin typeface="Algerian" panose="04020705040A02060702" pitchFamily="82" charset="0"/>
              </a:rPr>
              <a:t>Decision coverage</a:t>
            </a:r>
          </a:p>
        </p:txBody>
      </p:sp>
    </p:spTree>
    <p:extLst>
      <p:ext uri="{BB962C8B-B14F-4D97-AF65-F5344CB8AC3E}">
        <p14:creationId xmlns:p14="http://schemas.microsoft.com/office/powerpoint/2010/main" val="95306916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85731" y="1940370"/>
            <a:ext cx="9109275" cy="3970318"/>
          </a:xfrm>
          <a:prstGeom prst="rect">
            <a:avLst/>
          </a:prstGeom>
          <a:noFill/>
        </p:spPr>
        <p:txBody>
          <a:bodyPr wrap="square" rtlCol="0">
            <a:spAutoFit/>
          </a:bodyPr>
          <a:lstStyle/>
          <a:p>
            <a:pPr fontAlgn="base"/>
            <a:r>
              <a:rPr lang="en-US" sz="1600" dirty="0">
                <a:latin typeface="Century Gothic" panose="020B0502020202020204" pitchFamily="34" charset="0"/>
                <a:cs typeface="Arial" panose="020B0604020202020204" pitchFamily="34" charset="0"/>
              </a:rPr>
              <a:t>Test Plan and Test Strategy Both have similar goals, to ensure that the software is working perfectly. </a:t>
            </a:r>
          </a:p>
          <a:p>
            <a:pPr fontAlgn="base"/>
            <a:endParaRPr lang="en-US" sz="1600" dirty="0">
              <a:latin typeface="Century Gothic" panose="020B0502020202020204" pitchFamily="34" charset="0"/>
              <a:cs typeface="Arial" panose="020B0604020202020204" pitchFamily="34" charset="0"/>
            </a:endParaRPr>
          </a:p>
          <a:p>
            <a:pPr fontAlgn="base"/>
            <a:r>
              <a:rPr lang="en-US" sz="1600" dirty="0">
                <a:latin typeface="Century Gothic" panose="020B0502020202020204" pitchFamily="34" charset="0"/>
                <a:cs typeface="Arial" panose="020B0604020202020204" pitchFamily="34" charset="0"/>
              </a:rPr>
              <a:t>The test strategy comes first, followed by the test plan.</a:t>
            </a:r>
          </a:p>
          <a:p>
            <a:pPr fontAlgn="base"/>
            <a:endParaRPr lang="en-US" sz="1600" dirty="0">
              <a:latin typeface="Century Gothic" panose="020B0502020202020204" pitchFamily="34" charset="0"/>
              <a:cs typeface="Arial" panose="020B0604020202020204" pitchFamily="34" charset="0"/>
            </a:endParaRPr>
          </a:p>
          <a:p>
            <a:pPr fontAlgn="base"/>
            <a:endParaRPr lang="en-US" sz="1600" b="1" dirty="0">
              <a:latin typeface="Century Gothic" panose="020B0502020202020204" pitchFamily="34" charset="0"/>
              <a:cs typeface="Arial" panose="020B0604020202020204" pitchFamily="34" charset="0"/>
            </a:endParaRPr>
          </a:p>
          <a:p>
            <a:pPr fontAlgn="base"/>
            <a:r>
              <a:rPr lang="en-US" sz="1600" b="1" dirty="0">
                <a:solidFill>
                  <a:srgbClr val="002060"/>
                </a:solidFill>
                <a:latin typeface="Century Gothic" panose="020B0502020202020204" pitchFamily="34" charset="0"/>
                <a:cs typeface="Arial" panose="020B0604020202020204" pitchFamily="34" charset="0"/>
              </a:rPr>
              <a:t>components of the test strategy:</a:t>
            </a:r>
          </a:p>
          <a:p>
            <a:pPr fontAlgn="base"/>
            <a:endParaRPr lang="en-US" sz="1600" dirty="0">
              <a:latin typeface="Century Gothic" panose="020B0502020202020204" pitchFamily="34" charset="0"/>
              <a:cs typeface="Arial" panose="020B0604020202020204" pitchFamily="34" charset="0"/>
            </a:endParaRPr>
          </a:p>
          <a:p>
            <a:pPr marL="285750" indent="-285750" fontAlgn="base">
              <a:buFont typeface="Arial" panose="020B0604020202020204" pitchFamily="34" charset="0"/>
              <a:buChar char="•"/>
            </a:pPr>
            <a:r>
              <a:rPr lang="en-US" sz="1600" dirty="0">
                <a:latin typeface="Century Gothic" panose="020B0502020202020204" pitchFamily="34" charset="0"/>
                <a:cs typeface="Arial" panose="020B0604020202020204" pitchFamily="34" charset="0"/>
              </a:rPr>
              <a:t>Scope and Overview.</a:t>
            </a:r>
          </a:p>
          <a:p>
            <a:pPr marL="285750" indent="-285750" fontAlgn="base">
              <a:buFont typeface="Arial" panose="020B0604020202020204" pitchFamily="34" charset="0"/>
              <a:buChar char="•"/>
            </a:pPr>
            <a:r>
              <a:rPr lang="en-US" sz="1600" dirty="0">
                <a:latin typeface="Century Gothic" panose="020B0502020202020204" pitchFamily="34" charset="0"/>
                <a:cs typeface="Arial" panose="020B0604020202020204" pitchFamily="34" charset="0"/>
              </a:rPr>
              <a:t>Testing Methodology.</a:t>
            </a:r>
          </a:p>
          <a:p>
            <a:pPr marL="285750" indent="-285750" fontAlgn="base">
              <a:buFont typeface="Arial" panose="020B0604020202020204" pitchFamily="34" charset="0"/>
              <a:buChar char="•"/>
            </a:pPr>
            <a:r>
              <a:rPr lang="en-US" sz="1600" dirty="0">
                <a:latin typeface="Century Gothic" panose="020B0502020202020204" pitchFamily="34" charset="0"/>
                <a:cs typeface="Arial" panose="020B0604020202020204" pitchFamily="34" charset="0"/>
              </a:rPr>
              <a:t>Testing Environment Specifications.</a:t>
            </a:r>
          </a:p>
          <a:p>
            <a:pPr marL="285750" indent="-285750" fontAlgn="base">
              <a:buFont typeface="Arial" panose="020B0604020202020204" pitchFamily="34" charset="0"/>
              <a:buChar char="•"/>
            </a:pPr>
            <a:r>
              <a:rPr lang="en-US" sz="1600" dirty="0">
                <a:latin typeface="Century Gothic" panose="020B0502020202020204" pitchFamily="34" charset="0"/>
                <a:cs typeface="Arial" panose="020B0604020202020204" pitchFamily="34" charset="0"/>
              </a:rPr>
              <a:t>Testing Tools.</a:t>
            </a:r>
          </a:p>
          <a:p>
            <a:pPr marL="285750" indent="-285750" fontAlgn="base">
              <a:buFont typeface="Arial" panose="020B0604020202020204" pitchFamily="34" charset="0"/>
              <a:buChar char="•"/>
            </a:pPr>
            <a:r>
              <a:rPr lang="en-US" sz="1600" dirty="0">
                <a:latin typeface="Century Gothic" panose="020B0502020202020204" pitchFamily="34" charset="0"/>
                <a:cs typeface="Arial" panose="020B0604020202020204" pitchFamily="34" charset="0"/>
              </a:rPr>
              <a:t>Release Control.</a:t>
            </a:r>
          </a:p>
          <a:p>
            <a:pPr marL="285750" indent="-285750" fontAlgn="base">
              <a:buFont typeface="Arial" panose="020B0604020202020204" pitchFamily="34" charset="0"/>
              <a:buChar char="•"/>
            </a:pPr>
            <a:r>
              <a:rPr lang="en-US" sz="1600" dirty="0">
                <a:latin typeface="Century Gothic" panose="020B0502020202020204" pitchFamily="34" charset="0"/>
                <a:cs typeface="Arial" panose="020B0604020202020204" pitchFamily="34" charset="0"/>
              </a:rPr>
              <a:t>Risk Analysis.</a:t>
            </a:r>
          </a:p>
          <a:p>
            <a:pPr marL="285750" indent="-285750" fontAlgn="base">
              <a:buFont typeface="Arial" panose="020B0604020202020204" pitchFamily="34" charset="0"/>
              <a:buChar char="•"/>
            </a:pPr>
            <a:r>
              <a:rPr lang="en-US" sz="1600" dirty="0">
                <a:latin typeface="Century Gothic" panose="020B0502020202020204" pitchFamily="34" charset="0"/>
                <a:cs typeface="Arial" panose="020B0604020202020204" pitchFamily="34" charset="0"/>
              </a:rPr>
              <a:t>Review and Approvals.</a:t>
            </a:r>
          </a:p>
          <a:p>
            <a:endParaRPr lang="en-US" dirty="0"/>
          </a:p>
        </p:txBody>
      </p:sp>
      <p:sp>
        <p:nvSpPr>
          <p:cNvPr id="4" name="TextBox 3"/>
          <p:cNvSpPr txBox="1"/>
          <p:nvPr/>
        </p:nvSpPr>
        <p:spPr>
          <a:xfrm>
            <a:off x="1585731" y="694481"/>
            <a:ext cx="3229337" cy="584775"/>
          </a:xfrm>
          <a:prstGeom prst="rect">
            <a:avLst/>
          </a:prstGeom>
          <a:noFill/>
        </p:spPr>
        <p:txBody>
          <a:bodyPr wrap="square" rtlCol="0">
            <a:spAutoFit/>
          </a:bodyPr>
          <a:lstStyle/>
          <a:p>
            <a:r>
              <a:rPr lang="en-US" sz="3200" b="1" dirty="0">
                <a:solidFill>
                  <a:srgbClr val="002060"/>
                </a:solidFill>
                <a:latin typeface="Arial" panose="020B0604020202020204" pitchFamily="34" charset="0"/>
                <a:cs typeface="Arial" panose="020B0604020202020204" pitchFamily="34" charset="0"/>
              </a:rPr>
              <a:t>Test strategies</a:t>
            </a:r>
          </a:p>
        </p:txBody>
      </p:sp>
    </p:spTree>
    <p:extLst>
      <p:ext uri="{BB962C8B-B14F-4D97-AF65-F5344CB8AC3E}">
        <p14:creationId xmlns:p14="http://schemas.microsoft.com/office/powerpoint/2010/main" val="3065745963"/>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0456" y="706054"/>
            <a:ext cx="5173883" cy="584775"/>
          </a:xfrm>
          <a:prstGeom prst="rect">
            <a:avLst/>
          </a:prstGeom>
          <a:noFill/>
        </p:spPr>
        <p:txBody>
          <a:bodyPr wrap="square" rtlCol="0">
            <a:spAutoFit/>
          </a:bodyPr>
          <a:lstStyle/>
          <a:p>
            <a:pPr fontAlgn="base"/>
            <a:r>
              <a:rPr lang="en-US" sz="3200" b="1" dirty="0">
                <a:solidFill>
                  <a:srgbClr val="002060"/>
                </a:solidFill>
                <a:latin typeface="Arial" panose="020B0604020202020204" pitchFamily="34" charset="0"/>
                <a:cs typeface="Arial" panose="020B0604020202020204" pitchFamily="34" charset="0"/>
              </a:rPr>
              <a:t>Types of Test Strategies</a:t>
            </a:r>
          </a:p>
        </p:txBody>
      </p:sp>
      <p:sp>
        <p:nvSpPr>
          <p:cNvPr id="3" name="TextBox 2"/>
          <p:cNvSpPr txBox="1"/>
          <p:nvPr/>
        </p:nvSpPr>
        <p:spPr>
          <a:xfrm>
            <a:off x="1620456" y="1889180"/>
            <a:ext cx="9503173" cy="400109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entury Gothic" panose="020B0502020202020204" pitchFamily="34" charset="0"/>
              </a:rPr>
              <a:t>Analytical strategy</a:t>
            </a:r>
          </a:p>
          <a:p>
            <a:pPr marL="285750" indent="-285750">
              <a:buFont typeface="Arial" panose="020B0604020202020204" pitchFamily="34" charset="0"/>
              <a:buChar char="•"/>
            </a:pPr>
            <a:r>
              <a:rPr lang="en-US" sz="1600" dirty="0">
                <a:latin typeface="Century Gothic" panose="020B0502020202020204" pitchFamily="34" charset="0"/>
              </a:rPr>
              <a:t>Model-based strategy</a:t>
            </a:r>
          </a:p>
          <a:p>
            <a:pPr marL="285750" indent="-285750">
              <a:buFont typeface="Arial" panose="020B0604020202020204" pitchFamily="34" charset="0"/>
              <a:buChar char="•"/>
            </a:pPr>
            <a:r>
              <a:rPr lang="en-US" sz="1600" dirty="0">
                <a:latin typeface="Century Gothic" panose="020B0502020202020204" pitchFamily="34" charset="0"/>
              </a:rPr>
              <a:t>Methodical strategy</a:t>
            </a:r>
          </a:p>
          <a:p>
            <a:pPr marL="285750" indent="-285750">
              <a:buFont typeface="Arial" panose="020B0604020202020204" pitchFamily="34" charset="0"/>
              <a:buChar char="•"/>
            </a:pPr>
            <a:r>
              <a:rPr lang="en-US" sz="1600" dirty="0">
                <a:latin typeface="Century Gothic" panose="020B0502020202020204" pitchFamily="34" charset="0"/>
              </a:rPr>
              <a:t>Standards or process compliant strategy</a:t>
            </a:r>
          </a:p>
          <a:p>
            <a:pPr marL="285750" indent="-285750">
              <a:buFont typeface="Arial" panose="020B0604020202020204" pitchFamily="34" charset="0"/>
              <a:buChar char="•"/>
            </a:pPr>
            <a:r>
              <a:rPr lang="en-US" sz="1600" dirty="0">
                <a:latin typeface="Century Gothic" panose="020B0502020202020204" pitchFamily="34" charset="0"/>
              </a:rPr>
              <a:t>Reactive strategy</a:t>
            </a:r>
          </a:p>
          <a:p>
            <a:pPr marL="285750" indent="-285750">
              <a:buFont typeface="Arial" panose="020B0604020202020204" pitchFamily="34" charset="0"/>
              <a:buChar char="•"/>
            </a:pPr>
            <a:r>
              <a:rPr lang="en-US" sz="1600" dirty="0">
                <a:latin typeface="Century Gothic" panose="020B0502020202020204" pitchFamily="34" charset="0"/>
              </a:rPr>
              <a:t>Consultative strategy</a:t>
            </a:r>
          </a:p>
          <a:p>
            <a:pPr marL="285750" indent="-285750">
              <a:buFont typeface="Arial" panose="020B0604020202020204" pitchFamily="34" charset="0"/>
              <a:buChar char="•"/>
            </a:pPr>
            <a:r>
              <a:rPr lang="en-US" sz="1600" dirty="0">
                <a:latin typeface="Century Gothic" panose="020B0502020202020204" pitchFamily="34" charset="0"/>
              </a:rPr>
              <a:t>Regression averse strategy</a:t>
            </a:r>
          </a:p>
          <a:p>
            <a:pPr fontAlgn="base"/>
            <a:endParaRPr lang="en-US" sz="1600" b="1" dirty="0">
              <a:latin typeface="Century Gothic" panose="020B0502020202020204" pitchFamily="34" charset="0"/>
            </a:endParaRPr>
          </a:p>
          <a:p>
            <a:pPr fontAlgn="base"/>
            <a:r>
              <a:rPr lang="en-US" sz="1600" b="1" dirty="0">
                <a:solidFill>
                  <a:srgbClr val="002060"/>
                </a:solidFill>
                <a:latin typeface="Century Gothic" panose="020B0502020202020204" pitchFamily="34" charset="0"/>
                <a:cs typeface="Arial" panose="020B0604020202020204" pitchFamily="34" charset="0"/>
              </a:rPr>
              <a:t>Test Strategy Selection</a:t>
            </a:r>
          </a:p>
          <a:p>
            <a:pPr fontAlgn="base"/>
            <a:endParaRPr lang="en-US" sz="1600" b="1" dirty="0">
              <a:latin typeface="Century Gothic" panose="020B0502020202020204" pitchFamily="34" charset="0"/>
              <a:cs typeface="Arial" panose="020B0604020202020204" pitchFamily="34" charset="0"/>
            </a:endParaRPr>
          </a:p>
          <a:p>
            <a:pPr fontAlgn="base"/>
            <a:r>
              <a:rPr lang="en-US" sz="1600" dirty="0">
                <a:latin typeface="Century Gothic" panose="020B0502020202020204" pitchFamily="34" charset="0"/>
                <a:cs typeface="Arial" panose="020B0604020202020204" pitchFamily="34" charset="0"/>
              </a:rPr>
              <a:t>nature and size of the organization.</a:t>
            </a:r>
          </a:p>
          <a:p>
            <a:pPr fontAlgn="base"/>
            <a:r>
              <a:rPr lang="en-US" sz="1600" dirty="0">
                <a:latin typeface="Century Gothic" panose="020B0502020202020204" pitchFamily="34" charset="0"/>
                <a:cs typeface="Arial" panose="020B0604020202020204" pitchFamily="34" charset="0"/>
              </a:rPr>
              <a:t>the project needs,  for example, safety and security applications necessitate a more rigorous technique.</a:t>
            </a:r>
          </a:p>
          <a:p>
            <a:pPr fontAlgn="base"/>
            <a:r>
              <a:rPr lang="en-US" sz="1600" dirty="0">
                <a:latin typeface="Century Gothic" panose="020B0502020202020204" pitchFamily="34" charset="0"/>
                <a:cs typeface="Arial" panose="020B0604020202020204" pitchFamily="34" charset="0"/>
              </a:rPr>
              <a:t>Is this a short-term or long-term strategy?</a:t>
            </a:r>
          </a:p>
          <a:p>
            <a:pPr fontAlgn="base"/>
            <a:r>
              <a:rPr lang="en-US" sz="1600" dirty="0">
                <a:latin typeface="Century Gothic" panose="020B0502020202020204" pitchFamily="34" charset="0"/>
                <a:cs typeface="Arial" panose="020B0604020202020204" pitchFamily="34" charset="0"/>
              </a:rPr>
              <a:t>Project requirements.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53975821"/>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a:spLocks noGrp="1"/>
          </p:cNvSpPr>
          <p:nvPr>
            <p:ph type="ctrTitle"/>
          </p:nvPr>
        </p:nvSpPr>
        <p:spPr>
          <a:xfrm>
            <a:off x="415611" y="992767"/>
            <a:ext cx="11360800" cy="2736800"/>
          </a:xfrm>
          <a:prstGeom prst="rect">
            <a:avLst/>
          </a:prstGeom>
        </p:spPr>
        <p:txBody>
          <a:bodyPr spcFirstLastPara="1" wrap="square" lIns="121900" tIns="121900" rIns="121900" bIns="121900" anchor="b" anchorCtr="0">
            <a:normAutofit/>
          </a:bodyPr>
          <a:lstStyle/>
          <a:p>
            <a:r>
              <a:rPr lang="en" b="1" dirty="0">
                <a:solidFill>
                  <a:srgbClr val="002060"/>
                </a:solidFill>
                <a:latin typeface="Century Gothic" panose="020B0502020202020204" pitchFamily="34" charset="0"/>
              </a:rPr>
              <a:t>Test Tools</a:t>
            </a:r>
            <a:endParaRPr b="1" dirty="0">
              <a:solidFill>
                <a:srgbClr val="002060"/>
              </a:solidFill>
              <a:latin typeface="Century Gothic" panose="020B0502020202020204" pitchFamily="34" charset="0"/>
            </a:endParaRPr>
          </a:p>
        </p:txBody>
      </p:sp>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pPr algn="ctr"/>
            <a:r>
              <a:rPr lang="en" sz="4000" b="1" dirty="0">
                <a:solidFill>
                  <a:srgbClr val="002060"/>
                </a:solidFill>
              </a:rPr>
              <a:t>Test Tools</a:t>
            </a:r>
            <a:endParaRPr sz="4000" b="1" dirty="0">
              <a:solidFill>
                <a:srgbClr val="002060"/>
              </a:solidFill>
            </a:endParaRPr>
          </a:p>
        </p:txBody>
      </p:sp>
      <p:sp>
        <p:nvSpPr>
          <p:cNvPr id="114" name="Google Shape;114;p23"/>
          <p:cNvSpPr/>
          <p:nvPr/>
        </p:nvSpPr>
        <p:spPr>
          <a:xfrm>
            <a:off x="4601967" y="1356967"/>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933">
                <a:solidFill>
                  <a:schemeClr val="dk1"/>
                </a:solidFill>
              </a:rPr>
              <a:t>Test Tools</a:t>
            </a:r>
            <a:endParaRPr sz="2933"/>
          </a:p>
        </p:txBody>
      </p:sp>
      <p:sp>
        <p:nvSpPr>
          <p:cNvPr id="115" name="Google Shape;115;p23"/>
          <p:cNvSpPr/>
          <p:nvPr/>
        </p:nvSpPr>
        <p:spPr>
          <a:xfrm>
            <a:off x="1961267" y="3805300"/>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267">
                <a:solidFill>
                  <a:schemeClr val="dk1"/>
                </a:solidFill>
              </a:rPr>
              <a:t>Directly used in testing</a:t>
            </a:r>
            <a:endParaRPr sz="2267"/>
          </a:p>
        </p:txBody>
      </p:sp>
      <p:sp>
        <p:nvSpPr>
          <p:cNvPr id="116" name="Google Shape;116;p23"/>
          <p:cNvSpPr/>
          <p:nvPr/>
        </p:nvSpPr>
        <p:spPr>
          <a:xfrm>
            <a:off x="7426767" y="3805300"/>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267">
                <a:solidFill>
                  <a:schemeClr val="dk1"/>
                </a:solidFill>
              </a:rPr>
              <a:t>Management Tools</a:t>
            </a:r>
            <a:endParaRPr sz="2267"/>
          </a:p>
        </p:txBody>
      </p:sp>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algn="ctr">
              <a:buSzPct val="36666"/>
            </a:pPr>
            <a:r>
              <a:rPr lang="en" sz="4000" b="1" dirty="0">
                <a:solidFill>
                  <a:srgbClr val="002060"/>
                </a:solidFill>
              </a:rPr>
              <a:t>Test Tools Purposes</a:t>
            </a:r>
            <a:endParaRPr sz="4000" b="1" dirty="0">
              <a:solidFill>
                <a:srgbClr val="002060"/>
              </a:solidFill>
            </a:endParaRPr>
          </a:p>
          <a:p>
            <a:endParaRPr b="1" dirty="0"/>
          </a:p>
        </p:txBody>
      </p:sp>
      <p:sp>
        <p:nvSpPr>
          <p:cNvPr id="124" name="Google Shape;124;p24"/>
          <p:cNvSpPr txBox="1">
            <a:spLocks noGrp="1"/>
          </p:cNvSpPr>
          <p:nvPr>
            <p:ph type="body" idx="1"/>
          </p:nvPr>
        </p:nvSpPr>
        <p:spPr>
          <a:xfrm>
            <a:off x="415600" y="1536633"/>
            <a:ext cx="11528750" cy="4555200"/>
          </a:xfrm>
          <a:prstGeom prst="rect">
            <a:avLst/>
          </a:prstGeom>
        </p:spPr>
        <p:txBody>
          <a:bodyPr spcFirstLastPara="1" wrap="square" lIns="121900" tIns="121900" rIns="121900" bIns="121900" anchor="t" anchorCtr="0">
            <a:normAutofit/>
          </a:bodyPr>
          <a:lstStyle/>
          <a:p>
            <a:pPr>
              <a:lnSpc>
                <a:spcPct val="100000"/>
              </a:lnSpc>
            </a:pPr>
            <a:r>
              <a:rPr lang="en" dirty="0"/>
              <a:t>Improve the efficiency of test activities by automating repetitive tasks or tasks that require significant resources when done manually.</a:t>
            </a:r>
            <a:endParaRPr dirty="0"/>
          </a:p>
          <a:p>
            <a:pPr>
              <a:lnSpc>
                <a:spcPct val="100000"/>
              </a:lnSpc>
            </a:pPr>
            <a:r>
              <a:rPr lang="en" dirty="0"/>
              <a:t>Improve the efficiency of test activities by supporting manual test activities throughout the test process.</a:t>
            </a:r>
            <a:endParaRPr dirty="0"/>
          </a:p>
          <a:p>
            <a:pPr>
              <a:lnSpc>
                <a:spcPct val="100000"/>
              </a:lnSpc>
            </a:pPr>
            <a:r>
              <a:rPr lang="en" dirty="0"/>
              <a:t>Improve the quality of test activities by allowing for more consistent testing and a higher level of defect reproducibility.</a:t>
            </a:r>
            <a:endParaRPr dirty="0"/>
          </a:p>
          <a:p>
            <a:pPr>
              <a:lnSpc>
                <a:spcPct val="100000"/>
              </a:lnSpc>
            </a:pPr>
            <a:r>
              <a:rPr lang="en" dirty="0"/>
              <a:t>Automate activities that cannot be executed manually.</a:t>
            </a:r>
            <a:endParaRPr dirty="0"/>
          </a:p>
          <a:p>
            <a:pPr>
              <a:lnSpc>
                <a:spcPct val="100000"/>
              </a:lnSpc>
            </a:pPr>
            <a:r>
              <a:rPr lang="en" dirty="0"/>
              <a:t>Increase reliability of testing.</a:t>
            </a:r>
            <a:endParaRPr dirty="0"/>
          </a:p>
        </p:txBody>
      </p:sp>
    </p:spTree>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indent="0">
              <a:buNone/>
            </a:pPr>
            <a:r>
              <a:rPr lang="en"/>
              <a:t>Intrusive tools may affect the actual outcome of the test.</a:t>
            </a:r>
            <a:endParaRPr/>
          </a:p>
          <a:p>
            <a:pPr marL="0" indent="0">
              <a:spcBef>
                <a:spcPts val="1600"/>
              </a:spcBef>
              <a:spcAft>
                <a:spcPts val="1600"/>
              </a:spcAft>
              <a:buNone/>
            </a:pPr>
            <a:r>
              <a:rPr lang="en"/>
              <a:t>The consequence of using intrusive tools is called the probe effect.</a:t>
            </a:r>
            <a:endParaRPr/>
          </a:p>
        </p:txBody>
      </p:sp>
      <p:sp>
        <p:nvSpPr>
          <p:cNvPr id="130" name="Google Shape;130;p2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algn="ctr"/>
            <a:r>
              <a:rPr lang="en" sz="4000" b="1" dirty="0">
                <a:solidFill>
                  <a:srgbClr val="002060"/>
                </a:solidFill>
              </a:rPr>
              <a:t>Intrusive Tools</a:t>
            </a:r>
            <a:endParaRPr sz="4000" b="1" dirty="0">
              <a:solidFill>
                <a:srgbClr val="002060"/>
              </a:solidFill>
            </a:endParaRPr>
          </a:p>
          <a:p>
            <a:endParaRPr b="1" dirty="0"/>
          </a:p>
        </p:txBody>
      </p:sp>
      <p:pic>
        <p:nvPicPr>
          <p:cNvPr id="131" name="Google Shape;131;p25"/>
          <p:cNvPicPr preferRelativeResize="0"/>
          <p:nvPr/>
        </p:nvPicPr>
        <p:blipFill>
          <a:blip r:embed="rId3">
            <a:alphaModFix/>
          </a:blip>
          <a:stretch>
            <a:fillRect/>
          </a:stretch>
        </p:blipFill>
        <p:spPr>
          <a:xfrm>
            <a:off x="6749167" y="2503334"/>
            <a:ext cx="5293167" cy="4204100"/>
          </a:xfrm>
          <a:prstGeom prst="rect">
            <a:avLst/>
          </a:prstGeom>
          <a:noFill/>
          <a:ln>
            <a:noFill/>
          </a:ln>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13743" y="353085"/>
            <a:ext cx="10515600" cy="2046083"/>
          </a:xfrm>
        </p:spPr>
        <p:txBody>
          <a:bodyPr>
            <a:normAutofit/>
          </a:bodyPr>
          <a:lstStyle/>
          <a:p>
            <a:pPr lvl="0" algn="ctr"/>
            <a:r>
              <a:rPr lang="en-US" b="1" kern="1200" dirty="0">
                <a:solidFill>
                  <a:schemeClr val="bg2"/>
                </a:solidFill>
                <a:latin typeface="Century Gothic" panose="020B0502020202020204" pitchFamily="34" charset="0"/>
              </a:rPr>
              <a:t>Software Testing objectives </a:t>
            </a:r>
            <a:r>
              <a:rPr lang="en-US" b="1" kern="1200" dirty="0" err="1">
                <a:solidFill>
                  <a:schemeClr val="bg2"/>
                </a:solidFill>
                <a:latin typeface="Century Gothic" panose="020B0502020202020204" pitchFamily="34" charset="0"/>
              </a:rPr>
              <a:t>rg</a:t>
            </a:r>
            <a:endParaRPr lang="en-US"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15599" b="16458"/>
          <a:stretch/>
        </p:blipFill>
        <p:spPr>
          <a:xfrm>
            <a:off x="1134646" y="1554997"/>
            <a:ext cx="9873794" cy="5031399"/>
          </a:xfrm>
          <a:prstGeom prst="rect">
            <a:avLst/>
          </a:prstGeom>
        </p:spPr>
      </p:pic>
    </p:spTree>
    <p:extLst>
      <p:ext uri="{BB962C8B-B14F-4D97-AF65-F5344CB8AC3E}">
        <p14:creationId xmlns:p14="http://schemas.microsoft.com/office/powerpoint/2010/main" val="2573102633"/>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415600" y="390167"/>
            <a:ext cx="11360800" cy="763600"/>
          </a:xfrm>
          <a:prstGeom prst="rect">
            <a:avLst/>
          </a:prstGeom>
        </p:spPr>
        <p:txBody>
          <a:bodyPr spcFirstLastPara="1" wrap="square" lIns="121900" tIns="121900" rIns="121900" bIns="121900" anchor="t" anchorCtr="0">
            <a:noAutofit/>
          </a:bodyPr>
          <a:lstStyle/>
          <a:p>
            <a:pPr algn="ctr"/>
            <a:r>
              <a:rPr lang="en" sz="3600" b="1" dirty="0">
                <a:solidFill>
                  <a:srgbClr val="002060"/>
                </a:solidFill>
              </a:rPr>
              <a:t>Tools Support For Management Of Testing</a:t>
            </a:r>
            <a:endParaRPr sz="3600" b="1" dirty="0">
              <a:solidFill>
                <a:srgbClr val="002060"/>
              </a:solidFill>
            </a:endParaRPr>
          </a:p>
        </p:txBody>
      </p:sp>
      <p:sp>
        <p:nvSpPr>
          <p:cNvPr id="137" name="Google Shape;137;p26"/>
          <p:cNvSpPr/>
          <p:nvPr/>
        </p:nvSpPr>
        <p:spPr>
          <a:xfrm>
            <a:off x="684933" y="1356967"/>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933">
                <a:solidFill>
                  <a:schemeClr val="dk1"/>
                </a:solidFill>
              </a:rPr>
              <a:t>ALM Tools</a:t>
            </a:r>
            <a:endParaRPr sz="2933"/>
          </a:p>
        </p:txBody>
      </p:sp>
      <p:sp>
        <p:nvSpPr>
          <p:cNvPr id="138" name="Google Shape;138;p26"/>
          <p:cNvSpPr/>
          <p:nvPr/>
        </p:nvSpPr>
        <p:spPr>
          <a:xfrm>
            <a:off x="6450566" y="3883267"/>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solidFill>
                  <a:schemeClr val="dk1"/>
                </a:solidFill>
              </a:rPr>
              <a:t>Requirements Management Tools</a:t>
            </a:r>
            <a:endParaRPr sz="2133"/>
          </a:p>
        </p:txBody>
      </p:sp>
      <p:sp>
        <p:nvSpPr>
          <p:cNvPr id="139" name="Google Shape;139;p26"/>
          <p:cNvSpPr/>
          <p:nvPr/>
        </p:nvSpPr>
        <p:spPr>
          <a:xfrm>
            <a:off x="8547133" y="1356967"/>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solidFill>
                  <a:schemeClr val="dk1"/>
                </a:solidFill>
              </a:rPr>
              <a:t>Continuous Integration  Tools (D)</a:t>
            </a:r>
            <a:endParaRPr sz="2133"/>
          </a:p>
        </p:txBody>
      </p:sp>
      <p:sp>
        <p:nvSpPr>
          <p:cNvPr id="140" name="Google Shape;140;p26"/>
          <p:cNvSpPr/>
          <p:nvPr/>
        </p:nvSpPr>
        <p:spPr>
          <a:xfrm>
            <a:off x="2781500" y="3883267"/>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solidFill>
                  <a:schemeClr val="dk1"/>
                </a:solidFill>
              </a:rPr>
              <a:t>Defect Management  Tools</a:t>
            </a:r>
            <a:endParaRPr sz="2133"/>
          </a:p>
        </p:txBody>
      </p:sp>
    </p:spTree>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415600" y="339033"/>
            <a:ext cx="11360800" cy="763600"/>
          </a:xfrm>
          <a:prstGeom prst="rect">
            <a:avLst/>
          </a:prstGeom>
        </p:spPr>
        <p:txBody>
          <a:bodyPr spcFirstLastPara="1" wrap="square" lIns="121900" tIns="121900" rIns="121900" bIns="121900" anchor="t" anchorCtr="0">
            <a:noAutofit/>
          </a:bodyPr>
          <a:lstStyle/>
          <a:p>
            <a:pPr algn="ctr"/>
            <a:r>
              <a:rPr lang="en" sz="3600" b="1" dirty="0">
                <a:solidFill>
                  <a:srgbClr val="002060"/>
                </a:solidFill>
              </a:rPr>
              <a:t>Tools Support For Test Design &amp; Implementation</a:t>
            </a:r>
            <a:endParaRPr sz="3600" b="1" dirty="0">
              <a:solidFill>
                <a:srgbClr val="002060"/>
              </a:solidFill>
            </a:endParaRPr>
          </a:p>
        </p:txBody>
      </p:sp>
      <p:sp>
        <p:nvSpPr>
          <p:cNvPr id="147" name="Google Shape;147;p27"/>
          <p:cNvSpPr/>
          <p:nvPr/>
        </p:nvSpPr>
        <p:spPr>
          <a:xfrm>
            <a:off x="8682269" y="3993833"/>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solidFill>
                  <a:schemeClr val="dk1"/>
                </a:solidFill>
              </a:rPr>
              <a:t>Acceptance Test Driven Tools(ATDD)</a:t>
            </a:r>
            <a:endParaRPr sz="2133"/>
          </a:p>
        </p:txBody>
      </p:sp>
      <p:sp>
        <p:nvSpPr>
          <p:cNvPr id="148" name="Google Shape;148;p27"/>
          <p:cNvSpPr/>
          <p:nvPr/>
        </p:nvSpPr>
        <p:spPr>
          <a:xfrm>
            <a:off x="684933" y="1102633"/>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solidFill>
                  <a:schemeClr val="dk1"/>
                </a:solidFill>
              </a:rPr>
              <a:t>Test Design Tools</a:t>
            </a:r>
            <a:endParaRPr sz="2133"/>
          </a:p>
        </p:txBody>
      </p:sp>
      <p:sp>
        <p:nvSpPr>
          <p:cNvPr id="149" name="Google Shape;149;p27"/>
          <p:cNvSpPr/>
          <p:nvPr/>
        </p:nvSpPr>
        <p:spPr>
          <a:xfrm>
            <a:off x="684933" y="3993833"/>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solidFill>
                  <a:schemeClr val="dk1"/>
                </a:solidFill>
              </a:rPr>
              <a:t>Behavior-</a:t>
            </a:r>
            <a:endParaRPr sz="2133">
              <a:solidFill>
                <a:schemeClr val="dk1"/>
              </a:solidFill>
            </a:endParaRPr>
          </a:p>
          <a:p>
            <a:pPr algn="ctr"/>
            <a:r>
              <a:rPr lang="en" sz="2133">
                <a:solidFill>
                  <a:schemeClr val="dk1"/>
                </a:solidFill>
              </a:rPr>
              <a:t>driven Tools(BDD)</a:t>
            </a:r>
            <a:endParaRPr sz="2133"/>
          </a:p>
        </p:txBody>
      </p:sp>
      <p:sp>
        <p:nvSpPr>
          <p:cNvPr id="150" name="Google Shape;150;p27"/>
          <p:cNvSpPr/>
          <p:nvPr/>
        </p:nvSpPr>
        <p:spPr>
          <a:xfrm>
            <a:off x="4683601" y="2599033"/>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solidFill>
                  <a:schemeClr val="dk1"/>
                </a:solidFill>
              </a:rPr>
              <a:t>Test Driven Tools(D)</a:t>
            </a:r>
            <a:endParaRPr sz="2133"/>
          </a:p>
        </p:txBody>
      </p:sp>
      <p:sp>
        <p:nvSpPr>
          <p:cNvPr id="152" name="Google Shape;152;p27"/>
          <p:cNvSpPr/>
          <p:nvPr/>
        </p:nvSpPr>
        <p:spPr>
          <a:xfrm>
            <a:off x="8614700" y="1102633"/>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solidFill>
                  <a:schemeClr val="dk1"/>
                </a:solidFill>
              </a:rPr>
              <a:t>Test-Data Preparation Tools</a:t>
            </a:r>
            <a:endParaRPr sz="2133"/>
          </a:p>
        </p:txBody>
      </p:sp>
    </p:spTree>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415600" y="339033"/>
            <a:ext cx="11360800" cy="763600"/>
          </a:xfrm>
          <a:prstGeom prst="rect">
            <a:avLst/>
          </a:prstGeom>
        </p:spPr>
        <p:txBody>
          <a:bodyPr spcFirstLastPara="1" wrap="square" lIns="121900" tIns="121900" rIns="121900" bIns="121900" anchor="t" anchorCtr="0">
            <a:noAutofit/>
          </a:bodyPr>
          <a:lstStyle/>
          <a:p>
            <a:pPr algn="ctr"/>
            <a:r>
              <a:rPr lang="en" sz="3600" b="1" dirty="0">
                <a:solidFill>
                  <a:srgbClr val="002060"/>
                </a:solidFill>
              </a:rPr>
              <a:t>Tools Support For Test Execution &amp; Logging</a:t>
            </a:r>
            <a:endParaRPr sz="3600" b="1" dirty="0">
              <a:solidFill>
                <a:srgbClr val="002060"/>
              </a:solidFill>
            </a:endParaRPr>
          </a:p>
        </p:txBody>
      </p:sp>
      <p:sp>
        <p:nvSpPr>
          <p:cNvPr id="159" name="Google Shape;159;p28"/>
          <p:cNvSpPr/>
          <p:nvPr/>
        </p:nvSpPr>
        <p:spPr>
          <a:xfrm>
            <a:off x="1889822" y="2034200"/>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solidFill>
                  <a:schemeClr val="dk1"/>
                </a:solidFill>
              </a:rPr>
              <a:t>Test Execution Tools</a:t>
            </a:r>
            <a:endParaRPr sz="2133"/>
          </a:p>
        </p:txBody>
      </p:sp>
      <p:sp>
        <p:nvSpPr>
          <p:cNvPr id="160" name="Google Shape;160;p28"/>
          <p:cNvSpPr/>
          <p:nvPr/>
        </p:nvSpPr>
        <p:spPr>
          <a:xfrm>
            <a:off x="7170558" y="2034200"/>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solidFill>
                  <a:schemeClr val="dk1"/>
                </a:solidFill>
              </a:rPr>
              <a:t>Coverage Tools (T/D)</a:t>
            </a:r>
            <a:endParaRPr sz="2133"/>
          </a:p>
        </p:txBody>
      </p:sp>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xfrm>
            <a:off x="415600" y="339033"/>
            <a:ext cx="11360800" cy="763600"/>
          </a:xfrm>
          <a:prstGeom prst="rect">
            <a:avLst/>
          </a:prstGeom>
        </p:spPr>
        <p:txBody>
          <a:bodyPr spcFirstLastPara="1" wrap="square" lIns="121900" tIns="121900" rIns="121900" bIns="121900" anchor="t" anchorCtr="0">
            <a:noAutofit/>
          </a:bodyPr>
          <a:lstStyle/>
          <a:p>
            <a:pPr algn="ctr"/>
            <a:r>
              <a:rPr lang="en" sz="3600" b="1" dirty="0">
                <a:solidFill>
                  <a:srgbClr val="002060"/>
                </a:solidFill>
              </a:rPr>
              <a:t>Tools Support For Performance Measurement</a:t>
            </a:r>
            <a:endParaRPr sz="3600" b="1" dirty="0">
              <a:solidFill>
                <a:srgbClr val="002060"/>
              </a:solidFill>
            </a:endParaRPr>
          </a:p>
        </p:txBody>
      </p:sp>
      <p:sp>
        <p:nvSpPr>
          <p:cNvPr id="167" name="Google Shape;167;p29"/>
          <p:cNvSpPr/>
          <p:nvPr/>
        </p:nvSpPr>
        <p:spPr>
          <a:xfrm>
            <a:off x="8639533" y="2577867"/>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solidFill>
                  <a:schemeClr val="dk1"/>
                </a:solidFill>
              </a:rPr>
              <a:t>Performance Testing Tools</a:t>
            </a:r>
            <a:endParaRPr sz="2133"/>
          </a:p>
        </p:txBody>
      </p:sp>
      <p:sp>
        <p:nvSpPr>
          <p:cNvPr id="168" name="Google Shape;168;p29"/>
          <p:cNvSpPr/>
          <p:nvPr/>
        </p:nvSpPr>
        <p:spPr>
          <a:xfrm>
            <a:off x="751067" y="2577867"/>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solidFill>
                  <a:schemeClr val="dk1"/>
                </a:solidFill>
              </a:rPr>
              <a:t>Monitoring Tools</a:t>
            </a:r>
            <a:endParaRPr sz="2133"/>
          </a:p>
        </p:txBody>
      </p:sp>
      <p:sp>
        <p:nvSpPr>
          <p:cNvPr id="169" name="Google Shape;169;p29"/>
          <p:cNvSpPr/>
          <p:nvPr/>
        </p:nvSpPr>
        <p:spPr>
          <a:xfrm>
            <a:off x="4797467" y="2577867"/>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solidFill>
                  <a:schemeClr val="dk1"/>
                </a:solidFill>
              </a:rPr>
              <a:t>Dynamic Analysis Tools(D)</a:t>
            </a:r>
            <a:endParaRPr sz="2133">
              <a:solidFill>
                <a:schemeClr val="dk1"/>
              </a:solidFill>
            </a:endParaRPr>
          </a:p>
        </p:txBody>
      </p:sp>
    </p:spTree>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415600" y="339033"/>
            <a:ext cx="11360800" cy="763600"/>
          </a:xfrm>
          <a:prstGeom prst="rect">
            <a:avLst/>
          </a:prstGeom>
        </p:spPr>
        <p:txBody>
          <a:bodyPr spcFirstLastPara="1" wrap="square" lIns="121900" tIns="121900" rIns="121900" bIns="121900" anchor="t" anchorCtr="0">
            <a:noAutofit/>
          </a:bodyPr>
          <a:lstStyle/>
          <a:p>
            <a:pPr algn="ctr"/>
            <a:r>
              <a:rPr lang="en" sz="4000" b="1" dirty="0">
                <a:solidFill>
                  <a:srgbClr val="002060"/>
                </a:solidFill>
              </a:rPr>
              <a:t>Tools Support For Specialized Testing Needs</a:t>
            </a:r>
            <a:endParaRPr sz="4000" b="1" dirty="0">
              <a:solidFill>
                <a:srgbClr val="002060"/>
              </a:solidFill>
            </a:endParaRPr>
          </a:p>
        </p:txBody>
      </p:sp>
      <p:sp>
        <p:nvSpPr>
          <p:cNvPr id="175" name="Google Shape;175;p30"/>
          <p:cNvSpPr/>
          <p:nvPr/>
        </p:nvSpPr>
        <p:spPr>
          <a:xfrm>
            <a:off x="8639533" y="1053867"/>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solidFill>
                  <a:schemeClr val="dk1"/>
                </a:solidFill>
              </a:rPr>
              <a:t>Security Testing</a:t>
            </a:r>
            <a:endParaRPr sz="2133"/>
          </a:p>
        </p:txBody>
      </p:sp>
      <p:sp>
        <p:nvSpPr>
          <p:cNvPr id="176" name="Google Shape;176;p30"/>
          <p:cNvSpPr/>
          <p:nvPr/>
        </p:nvSpPr>
        <p:spPr>
          <a:xfrm>
            <a:off x="751067" y="1053867"/>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solidFill>
                  <a:schemeClr val="dk1"/>
                </a:solidFill>
              </a:rPr>
              <a:t>Localization Testing</a:t>
            </a:r>
            <a:endParaRPr sz="2133"/>
          </a:p>
        </p:txBody>
      </p:sp>
      <p:sp>
        <p:nvSpPr>
          <p:cNvPr id="177" name="Google Shape;177;p30"/>
          <p:cNvSpPr/>
          <p:nvPr/>
        </p:nvSpPr>
        <p:spPr>
          <a:xfrm>
            <a:off x="4797467" y="1053867"/>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solidFill>
                  <a:schemeClr val="dk1"/>
                </a:solidFill>
              </a:rPr>
              <a:t>Data Quality Assessment </a:t>
            </a:r>
            <a:endParaRPr sz="2133">
              <a:solidFill>
                <a:schemeClr val="dk1"/>
              </a:solidFill>
            </a:endParaRPr>
          </a:p>
        </p:txBody>
      </p:sp>
      <p:sp>
        <p:nvSpPr>
          <p:cNvPr id="178" name="Google Shape;178;p30"/>
          <p:cNvSpPr/>
          <p:nvPr/>
        </p:nvSpPr>
        <p:spPr>
          <a:xfrm>
            <a:off x="8627833" y="3932700"/>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solidFill>
                  <a:schemeClr val="dk1"/>
                </a:solidFill>
              </a:rPr>
              <a:t>Data conversion &amp; Migration</a:t>
            </a:r>
            <a:endParaRPr sz="2133"/>
          </a:p>
        </p:txBody>
      </p:sp>
      <p:sp>
        <p:nvSpPr>
          <p:cNvPr id="179" name="Google Shape;179;p30"/>
          <p:cNvSpPr/>
          <p:nvPr/>
        </p:nvSpPr>
        <p:spPr>
          <a:xfrm>
            <a:off x="739367" y="3932700"/>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solidFill>
                  <a:schemeClr val="dk1"/>
                </a:solidFill>
              </a:rPr>
              <a:t>Accessibility Testing</a:t>
            </a:r>
            <a:endParaRPr sz="2133"/>
          </a:p>
        </p:txBody>
      </p:sp>
      <p:sp>
        <p:nvSpPr>
          <p:cNvPr id="180" name="Google Shape;180;p30"/>
          <p:cNvSpPr/>
          <p:nvPr/>
        </p:nvSpPr>
        <p:spPr>
          <a:xfrm>
            <a:off x="4785767" y="3932700"/>
            <a:ext cx="2824800" cy="2789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solidFill>
                  <a:schemeClr val="dk1"/>
                </a:solidFill>
              </a:rPr>
              <a:t>Usability Testing</a:t>
            </a:r>
            <a:endParaRPr sz="2133">
              <a:solidFill>
                <a:schemeClr val="dk1"/>
              </a:solidFill>
            </a:endParaRPr>
          </a:p>
        </p:txBody>
      </p:sp>
    </p:spTree>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algn="ctr"/>
            <a:r>
              <a:rPr lang="en" sz="4000" b="1" dirty="0">
                <a:solidFill>
                  <a:srgbClr val="002060"/>
                </a:solidFill>
              </a:rPr>
              <a:t>Benefits Of Test Execution Tools (Automation)</a:t>
            </a:r>
            <a:endParaRPr sz="4000" b="1" dirty="0">
              <a:solidFill>
                <a:srgbClr val="002060"/>
              </a:solidFill>
            </a:endParaRPr>
          </a:p>
          <a:p>
            <a:endParaRPr b="1" dirty="0"/>
          </a:p>
        </p:txBody>
      </p:sp>
      <p:sp>
        <p:nvSpPr>
          <p:cNvPr id="186" name="Google Shape;186;p31"/>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r>
              <a:rPr lang="en" dirty="0"/>
              <a:t>Reduction in repetitive manual work , thus saving time.</a:t>
            </a:r>
            <a:endParaRPr dirty="0"/>
          </a:p>
          <a:p>
            <a:r>
              <a:rPr lang="en" dirty="0"/>
              <a:t>Greater consistency and repeatability.</a:t>
            </a:r>
            <a:endParaRPr dirty="0"/>
          </a:p>
          <a:p>
            <a:r>
              <a:rPr lang="en" dirty="0"/>
              <a:t>More objective assessment .</a:t>
            </a:r>
            <a:endParaRPr dirty="0"/>
          </a:p>
          <a:p>
            <a:r>
              <a:rPr lang="en" dirty="0"/>
              <a:t>Easier access to information.</a:t>
            </a:r>
            <a:endParaRPr dirty="0"/>
          </a:p>
        </p:txBody>
      </p:sp>
      <p:pic>
        <p:nvPicPr>
          <p:cNvPr id="187" name="Google Shape;187;p31"/>
          <p:cNvPicPr preferRelativeResize="0"/>
          <p:nvPr/>
        </p:nvPicPr>
        <p:blipFill>
          <a:blip r:embed="rId3">
            <a:alphaModFix/>
          </a:blip>
          <a:stretch>
            <a:fillRect/>
          </a:stretch>
        </p:blipFill>
        <p:spPr>
          <a:xfrm>
            <a:off x="6115359" y="3102433"/>
            <a:ext cx="5956300" cy="3403600"/>
          </a:xfrm>
          <a:prstGeom prst="rect">
            <a:avLst/>
          </a:prstGeom>
          <a:noFill/>
          <a:ln>
            <a:noFill/>
          </a:ln>
        </p:spPr>
      </p:pic>
    </p:spTree>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415600" y="411082"/>
            <a:ext cx="11360800" cy="763600"/>
          </a:xfrm>
          <a:prstGeom prst="rect">
            <a:avLst/>
          </a:prstGeom>
        </p:spPr>
        <p:txBody>
          <a:bodyPr spcFirstLastPara="1" wrap="square" lIns="121900" tIns="121900" rIns="121900" bIns="121900" anchor="t" anchorCtr="0">
            <a:normAutofit fontScale="90000"/>
          </a:bodyPr>
          <a:lstStyle/>
          <a:p>
            <a:pPr algn="ctr"/>
            <a:r>
              <a:rPr lang="en" sz="4000" b="1" dirty="0">
                <a:solidFill>
                  <a:srgbClr val="002060"/>
                </a:solidFill>
              </a:rPr>
              <a:t>Risks Of Test Execution Tools (Automation)</a:t>
            </a:r>
            <a:endParaRPr sz="4000" b="1" dirty="0">
              <a:solidFill>
                <a:srgbClr val="002060"/>
              </a:solidFill>
            </a:endParaRPr>
          </a:p>
          <a:p>
            <a:endParaRPr b="1" dirty="0"/>
          </a:p>
        </p:txBody>
      </p:sp>
      <p:sp>
        <p:nvSpPr>
          <p:cNvPr id="193" name="Google Shape;193;p32"/>
          <p:cNvSpPr txBox="1">
            <a:spLocks noGrp="1"/>
          </p:cNvSpPr>
          <p:nvPr>
            <p:ph type="body" idx="1"/>
          </p:nvPr>
        </p:nvSpPr>
        <p:spPr>
          <a:xfrm>
            <a:off x="415600" y="1174682"/>
            <a:ext cx="11360800" cy="5454718"/>
          </a:xfrm>
          <a:prstGeom prst="rect">
            <a:avLst/>
          </a:prstGeom>
        </p:spPr>
        <p:txBody>
          <a:bodyPr spcFirstLastPara="1" wrap="square" lIns="121900" tIns="121900" rIns="121900" bIns="121900" anchor="t" anchorCtr="0">
            <a:noAutofit/>
          </a:bodyPr>
          <a:lstStyle/>
          <a:p>
            <a:pPr>
              <a:lnSpc>
                <a:spcPct val="120000"/>
              </a:lnSpc>
            </a:pPr>
            <a:r>
              <a:rPr lang="en" sz="2400" dirty="0"/>
              <a:t>Unrealistic expectation of tools.</a:t>
            </a:r>
            <a:endParaRPr sz="2400" dirty="0"/>
          </a:p>
          <a:p>
            <a:pPr>
              <a:lnSpc>
                <a:spcPct val="120000"/>
              </a:lnSpc>
            </a:pPr>
            <a:r>
              <a:rPr lang="en" sz="2400" dirty="0"/>
              <a:t>Underestimating time , cost &amp; effort for the initial introduction of tool and also to achieve significant benefit from it.</a:t>
            </a:r>
            <a:endParaRPr sz="2400" dirty="0"/>
          </a:p>
          <a:p>
            <a:pPr>
              <a:lnSpc>
                <a:spcPct val="120000"/>
              </a:lnSpc>
            </a:pPr>
            <a:r>
              <a:rPr lang="en" sz="2400" dirty="0"/>
              <a:t>The effort required to maintain the test assets generated by the tool may be underestimated .</a:t>
            </a:r>
            <a:endParaRPr sz="2400" dirty="0"/>
          </a:p>
          <a:p>
            <a:pPr>
              <a:lnSpc>
                <a:spcPct val="120000"/>
              </a:lnSpc>
            </a:pPr>
            <a:r>
              <a:rPr lang="en" sz="2400" dirty="0"/>
              <a:t>The tool may be relied on too much.</a:t>
            </a:r>
            <a:endParaRPr sz="2400" dirty="0"/>
          </a:p>
          <a:p>
            <a:pPr>
              <a:lnSpc>
                <a:spcPct val="120000"/>
              </a:lnSpc>
            </a:pPr>
            <a:r>
              <a:rPr lang="en" sz="2400" dirty="0"/>
              <a:t>Relationships and interoperability issues between critical tools may be neglected .</a:t>
            </a:r>
            <a:endParaRPr sz="2400" dirty="0"/>
          </a:p>
          <a:p>
            <a:pPr>
              <a:lnSpc>
                <a:spcPct val="120000"/>
              </a:lnSpc>
            </a:pPr>
            <a:r>
              <a:rPr lang="en" sz="2400" dirty="0"/>
              <a:t>Vendor problem (retire or sell the tool/poor response /go out of business .</a:t>
            </a:r>
            <a:endParaRPr sz="2400" dirty="0"/>
          </a:p>
          <a:p>
            <a:pPr>
              <a:lnSpc>
                <a:spcPct val="120000"/>
              </a:lnSpc>
            </a:pPr>
            <a:r>
              <a:rPr lang="en" sz="2400" dirty="0"/>
              <a:t>An open source project may be suspended.</a:t>
            </a:r>
            <a:endParaRPr sz="2400" dirty="0"/>
          </a:p>
          <a:p>
            <a:pPr>
              <a:lnSpc>
                <a:spcPct val="120000"/>
              </a:lnSpc>
            </a:pPr>
            <a:r>
              <a:rPr lang="en" sz="2400" dirty="0"/>
              <a:t>A new platform or technology may not be supported by tool.</a:t>
            </a:r>
            <a:endParaRPr sz="2400" dirty="0"/>
          </a:p>
        </p:txBody>
      </p:sp>
    </p:spTree>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2F2F2">
            <a:alpha val="0"/>
          </a:srgbClr>
        </a:solidFill>
        <a:effectLst/>
      </p:bgPr>
    </p:bg>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415600" y="411082"/>
            <a:ext cx="11360800" cy="763600"/>
          </a:xfrm>
          <a:prstGeom prst="rect">
            <a:avLst/>
          </a:prstGeom>
        </p:spPr>
        <p:txBody>
          <a:bodyPr spcFirstLastPara="1" wrap="square" lIns="121900" tIns="121900" rIns="121900" bIns="121900" anchor="t" anchorCtr="0">
            <a:normAutofit fontScale="90000"/>
          </a:bodyPr>
          <a:lstStyle/>
          <a:p>
            <a:pPr algn="ctr"/>
            <a:r>
              <a:rPr lang="en-US" sz="4000" b="1" dirty="0">
                <a:solidFill>
                  <a:srgbClr val="002060"/>
                </a:solidFill>
              </a:rPr>
              <a:t>Demo Selenium</a:t>
            </a:r>
            <a:endParaRPr b="1" dirty="0"/>
          </a:p>
        </p:txBody>
      </p:sp>
      <p:pic>
        <p:nvPicPr>
          <p:cNvPr id="5" name="Picture 4">
            <a:extLst>
              <a:ext uri="{FF2B5EF4-FFF2-40B4-BE49-F238E27FC236}">
                <a16:creationId xmlns:a16="http://schemas.microsoft.com/office/drawing/2014/main" id="{CCC210FF-265E-42F0-AF12-3AA0698FFF6A}"/>
              </a:ext>
            </a:extLst>
          </p:cNvPr>
          <p:cNvPicPr>
            <a:picLocks noChangeAspect="1"/>
          </p:cNvPicPr>
          <p:nvPr/>
        </p:nvPicPr>
        <p:blipFill rotWithShape="1">
          <a:blip r:embed="rId3"/>
          <a:srcRect b="5532"/>
          <a:stretch/>
        </p:blipFill>
        <p:spPr>
          <a:xfrm>
            <a:off x="1736103" y="1679738"/>
            <a:ext cx="8719794" cy="4633513"/>
          </a:xfrm>
          <a:prstGeom prst="rect">
            <a:avLst/>
          </a:prstGeom>
        </p:spPr>
      </p:pic>
      <p:sp>
        <p:nvSpPr>
          <p:cNvPr id="6" name="Oval 5">
            <a:extLst>
              <a:ext uri="{FF2B5EF4-FFF2-40B4-BE49-F238E27FC236}">
                <a16:creationId xmlns:a16="http://schemas.microsoft.com/office/drawing/2014/main" id="{77C8FB55-0FDB-47C8-A6B8-EDAA318A5B60}"/>
              </a:ext>
            </a:extLst>
          </p:cNvPr>
          <p:cNvSpPr/>
          <p:nvPr/>
        </p:nvSpPr>
        <p:spPr>
          <a:xfrm>
            <a:off x="10171522" y="1970202"/>
            <a:ext cx="284375" cy="386499"/>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1F08BB6-FC10-428A-AC07-2BC6D93F4906}"/>
              </a:ext>
            </a:extLst>
          </p:cNvPr>
          <p:cNvCxnSpPr/>
          <p:nvPr/>
        </p:nvCxnSpPr>
        <p:spPr>
          <a:xfrm>
            <a:off x="9912485" y="1264596"/>
            <a:ext cx="330741" cy="705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838893"/>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415600" y="411082"/>
            <a:ext cx="11360800" cy="763600"/>
          </a:xfrm>
          <a:prstGeom prst="rect">
            <a:avLst/>
          </a:prstGeom>
        </p:spPr>
        <p:txBody>
          <a:bodyPr spcFirstLastPara="1" wrap="square" lIns="121900" tIns="121900" rIns="121900" bIns="121900" anchor="t" anchorCtr="0">
            <a:normAutofit fontScale="90000"/>
          </a:bodyPr>
          <a:lstStyle/>
          <a:p>
            <a:pPr algn="ctr"/>
            <a:r>
              <a:rPr lang="en-US" sz="4000" b="1" dirty="0">
                <a:solidFill>
                  <a:srgbClr val="002060"/>
                </a:solidFill>
              </a:rPr>
              <a:t>Demo Selenium</a:t>
            </a:r>
            <a:endParaRPr b="1" dirty="0"/>
          </a:p>
        </p:txBody>
      </p:sp>
      <p:pic>
        <p:nvPicPr>
          <p:cNvPr id="3" name="Picture 2">
            <a:extLst>
              <a:ext uri="{FF2B5EF4-FFF2-40B4-BE49-F238E27FC236}">
                <a16:creationId xmlns:a16="http://schemas.microsoft.com/office/drawing/2014/main" id="{1B9A3288-58E7-401B-9F9F-9FD55CA5AD72}"/>
              </a:ext>
            </a:extLst>
          </p:cNvPr>
          <p:cNvPicPr>
            <a:picLocks noChangeAspect="1"/>
          </p:cNvPicPr>
          <p:nvPr/>
        </p:nvPicPr>
        <p:blipFill rotWithShape="1">
          <a:blip r:embed="rId3"/>
          <a:srcRect r="393" b="5407"/>
          <a:stretch/>
        </p:blipFill>
        <p:spPr>
          <a:xfrm>
            <a:off x="1400783" y="1509265"/>
            <a:ext cx="8920264" cy="4765075"/>
          </a:xfrm>
          <a:prstGeom prst="rect">
            <a:avLst/>
          </a:prstGeom>
        </p:spPr>
      </p:pic>
    </p:spTree>
    <p:extLst>
      <p:ext uri="{BB962C8B-B14F-4D97-AF65-F5344CB8AC3E}">
        <p14:creationId xmlns:p14="http://schemas.microsoft.com/office/powerpoint/2010/main" val="2684835181"/>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6"/>
          <p:cNvSpPr txBox="1">
            <a:spLocks noGrp="1"/>
          </p:cNvSpPr>
          <p:nvPr>
            <p:ph type="title"/>
          </p:nvPr>
        </p:nvSpPr>
        <p:spPr>
          <a:xfrm>
            <a:off x="474199" y="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1E4E79"/>
              </a:buClr>
              <a:buSzPts val="4800"/>
              <a:buFont typeface="Helvetica Neue"/>
              <a:buNone/>
            </a:pPr>
            <a:r>
              <a:rPr lang="en-US" sz="4800" b="1" dirty="0">
                <a:solidFill>
                  <a:srgbClr val="1E4E79"/>
                </a:solidFill>
              </a:rPr>
              <a:t>References</a:t>
            </a:r>
            <a:endParaRPr dirty="0"/>
          </a:p>
        </p:txBody>
      </p:sp>
      <p:sp>
        <p:nvSpPr>
          <p:cNvPr id="349" name="Google Shape;349;p6"/>
          <p:cNvSpPr/>
          <p:nvPr/>
        </p:nvSpPr>
        <p:spPr>
          <a:xfrm>
            <a:off x="591755" y="962538"/>
            <a:ext cx="11123429" cy="7986761"/>
          </a:xfrm>
          <a:prstGeom prst="rect">
            <a:avLst/>
          </a:prstGeom>
          <a:noFill/>
          <a:ln>
            <a:noFill/>
          </a:ln>
        </p:spPr>
        <p:txBody>
          <a:bodyPr spcFirstLastPara="1" wrap="square" lIns="91425" tIns="45700" rIns="91425" bIns="45700" anchor="t" anchorCtr="0">
            <a:spAutoFit/>
          </a:bodyPr>
          <a:lstStyle/>
          <a:p>
            <a:pPr marL="342900" indent="-342900">
              <a:lnSpc>
                <a:spcPct val="150000"/>
              </a:lnSpc>
              <a:buFont typeface="Wingdings" panose="05000000000000000000" pitchFamily="2" charset="2"/>
              <a:buChar char="q"/>
            </a:pPr>
            <a:r>
              <a:rPr lang="en-US" altLang="en-US" sz="2200" b="1" dirty="0">
                <a:latin typeface="Century Gothic" panose="020B0502020202020204" pitchFamily="34" charset="0"/>
                <a:ea typeface="ＭＳ Ｐゴシック" panose="020B0600070205080204" pitchFamily="34" charset="-128"/>
              </a:rPr>
              <a:t>TDD introduction with Ameer </a:t>
            </a:r>
            <a:r>
              <a:rPr lang="en-US" altLang="en-US" sz="2200" b="1" dirty="0" err="1">
                <a:latin typeface="Century Gothic" panose="020B0502020202020204" pitchFamily="34" charset="0"/>
                <a:ea typeface="ＭＳ Ｐゴシック" panose="020B0600070205080204" pitchFamily="34" charset="-128"/>
              </a:rPr>
              <a:t>Gaafar</a:t>
            </a:r>
            <a:r>
              <a:rPr lang="en-US" altLang="en-US" sz="2200" b="1" dirty="0">
                <a:latin typeface="Century Gothic" panose="020B0502020202020204" pitchFamily="34" charset="0"/>
                <a:ea typeface="ＭＳ Ｐゴシック" panose="020B0600070205080204" pitchFamily="34" charset="-128"/>
              </a:rPr>
              <a:t> </a:t>
            </a:r>
            <a:r>
              <a:rPr lang="en-US" altLang="en-US" sz="2000" dirty="0">
                <a:latin typeface="Century Gothic" panose="020B0502020202020204" pitchFamily="34" charset="0"/>
                <a:ea typeface="ＭＳ Ｐゴシック" panose="020B0600070205080204" pitchFamily="34" charset="-128"/>
                <a:hlinkClick r:id="rId3"/>
              </a:rPr>
              <a:t>https://www.youtube.com/playlist?list=PLZPHP6RGS50NtpHLee-eInDbFqy3P303g</a:t>
            </a:r>
            <a:endParaRPr lang="en-US" altLang="en-US" sz="2000" dirty="0">
              <a:latin typeface="Century Gothic" panose="020B0502020202020204" pitchFamily="34" charset="0"/>
              <a:ea typeface="ＭＳ Ｐゴシック" panose="020B0600070205080204" pitchFamily="34" charset="-128"/>
            </a:endParaRPr>
          </a:p>
          <a:p>
            <a:pPr marL="342900" indent="-342900">
              <a:lnSpc>
                <a:spcPct val="150000"/>
              </a:lnSpc>
              <a:buFont typeface="Wingdings" panose="05000000000000000000" pitchFamily="2" charset="2"/>
              <a:buChar char="q"/>
            </a:pPr>
            <a:r>
              <a:rPr lang="en-US" altLang="en-US" sz="2000" b="1" dirty="0">
                <a:latin typeface="Century Gothic" panose="020B0502020202020204" pitchFamily="34" charset="0"/>
                <a:ea typeface="ＭＳ Ｐゴシック" panose="020B0600070205080204" pitchFamily="34" charset="-128"/>
              </a:rPr>
              <a:t>Testing Levels &amp; Types</a:t>
            </a:r>
            <a:r>
              <a:rPr lang="en-US" altLang="en-US" sz="2000" dirty="0">
                <a:latin typeface="Century Gothic" panose="020B0502020202020204" pitchFamily="34" charset="0"/>
                <a:ea typeface="ＭＳ Ｐゴシック" panose="020B0600070205080204" pitchFamily="34" charset="-128"/>
              </a:rPr>
              <a:t>	</a:t>
            </a:r>
          </a:p>
          <a:p>
            <a:pPr lvl="5">
              <a:lnSpc>
                <a:spcPct val="150000"/>
              </a:lnSpc>
            </a:pPr>
            <a:r>
              <a:rPr lang="en-US" sz="2000" dirty="0">
                <a:latin typeface="Century Gothic" panose="020B0502020202020204" pitchFamily="34" charset="0"/>
                <a:ea typeface="ＭＳ Ｐゴシック" panose="020B0600070205080204" pitchFamily="34" charset="-128"/>
                <a:hlinkClick r:id="" action="ppaction://noaction"/>
              </a:rPr>
              <a:t>https://www.youtube.com/watch?v=HA-da0bgGzg&amp;list=PLbJF4g421wqnHTxbGDgm-vqgl3wfj5mMg</a:t>
            </a:r>
          </a:p>
          <a:p>
            <a:pPr lvl="5">
              <a:lnSpc>
                <a:spcPct val="150000"/>
              </a:lnSpc>
            </a:pPr>
            <a:r>
              <a:rPr lang="en-US" sz="2000" dirty="0">
                <a:latin typeface="Century Gothic" panose="020B0502020202020204" pitchFamily="34" charset="0"/>
                <a:ea typeface="ＭＳ Ｐゴシック" panose="020B0600070205080204" pitchFamily="34" charset="-128"/>
                <a:hlinkClick r:id="" action="ppaction://noaction"/>
              </a:rPr>
              <a:t>Unit Testing | Software Testing – </a:t>
            </a:r>
            <a:r>
              <a:rPr lang="en-US" sz="2000" dirty="0" err="1">
                <a:latin typeface="Century Gothic" panose="020B0502020202020204" pitchFamily="34" charset="0"/>
                <a:ea typeface="ＭＳ Ｐゴシック" panose="020B0600070205080204" pitchFamily="34" charset="-128"/>
                <a:hlinkClick r:id="rId4"/>
              </a:rPr>
              <a:t>GeeksforGeeks</a:t>
            </a:r>
            <a:endParaRPr lang="en-US" sz="2000" dirty="0">
              <a:latin typeface="Century Gothic" panose="020B0502020202020204" pitchFamily="34" charset="0"/>
              <a:ea typeface="ＭＳ Ｐゴシック" panose="020B0600070205080204" pitchFamily="34" charset="-128"/>
            </a:endParaRPr>
          </a:p>
          <a:p>
            <a:pPr lvl="5">
              <a:lnSpc>
                <a:spcPct val="150000"/>
              </a:lnSpc>
            </a:pPr>
            <a:r>
              <a:rPr lang="en-US" sz="2000" dirty="0">
                <a:latin typeface="Century Gothic" panose="020B0502020202020204" pitchFamily="34" charset="0"/>
                <a:ea typeface="ＭＳ Ｐゴシック" panose="020B0600070205080204" pitchFamily="34" charset="-128"/>
                <a:hlinkClick r:id="rId5"/>
              </a:rPr>
              <a:t>https://www.softwaretestinghelp.com/what-is-component-testing-or-module-testing/</a:t>
            </a:r>
            <a:endParaRPr lang="en-US" sz="2000" dirty="0">
              <a:latin typeface="Century Gothic" panose="020B0502020202020204" pitchFamily="34" charset="0"/>
              <a:ea typeface="ＭＳ Ｐゴシック" panose="020B0600070205080204" pitchFamily="34" charset="-128"/>
            </a:endParaRPr>
          </a:p>
          <a:p>
            <a:pPr lvl="5">
              <a:lnSpc>
                <a:spcPct val="150000"/>
              </a:lnSpc>
            </a:pPr>
            <a:r>
              <a:rPr lang="en-US" altLang="en-US" sz="2000" dirty="0">
                <a:latin typeface="Century Gothic" panose="020B0502020202020204" pitchFamily="34" charset="0"/>
                <a:ea typeface="ＭＳ Ｐゴシック" panose="020B0600070205080204" pitchFamily="34" charset="-128"/>
                <a:hlinkClick r:id="rId6"/>
              </a:rPr>
              <a:t>https://www.programsbuzz.com/article/change-related-testing</a:t>
            </a:r>
            <a:endParaRPr lang="en-US" altLang="en-US" sz="2000" dirty="0">
              <a:latin typeface="Century Gothic" panose="020B0502020202020204" pitchFamily="34" charset="0"/>
              <a:ea typeface="ＭＳ Ｐゴシック" panose="020B0600070205080204" pitchFamily="34" charset="-128"/>
            </a:endParaRPr>
          </a:p>
          <a:p>
            <a:pPr marL="342900" indent="-342900">
              <a:lnSpc>
                <a:spcPct val="150000"/>
              </a:lnSpc>
              <a:buFont typeface="Wingdings" panose="05000000000000000000" pitchFamily="2" charset="2"/>
              <a:buChar char="q"/>
            </a:pPr>
            <a:r>
              <a:rPr lang="en-US" altLang="en-US" sz="2000" dirty="0">
                <a:latin typeface="Century Gothic" panose="020B0502020202020204" pitchFamily="34" charset="0"/>
                <a:ea typeface="ＭＳ Ｐゴシック" panose="020B0600070205080204" pitchFamily="34" charset="-128"/>
                <a:hlinkClick r:id="rId7"/>
              </a:rPr>
              <a:t>https://www.guru99.com/software-testing-introduction-importance.html</a:t>
            </a:r>
            <a:endParaRPr lang="en-US" altLang="en-US" sz="2000" dirty="0">
              <a:latin typeface="Century Gothic" panose="020B0502020202020204" pitchFamily="34" charset="0"/>
              <a:ea typeface="ＭＳ Ｐゴシック" panose="020B0600070205080204" pitchFamily="34" charset="-128"/>
            </a:endParaRPr>
          </a:p>
          <a:p>
            <a:pPr marL="342900" indent="-342900">
              <a:lnSpc>
                <a:spcPct val="150000"/>
              </a:lnSpc>
              <a:buFont typeface="Wingdings" panose="05000000000000000000" pitchFamily="2" charset="2"/>
              <a:buChar char="q"/>
            </a:pPr>
            <a:r>
              <a:rPr lang="en-US" altLang="en-US" sz="2000" dirty="0">
                <a:latin typeface="Century Gothic" panose="020B0502020202020204" pitchFamily="34" charset="0"/>
                <a:ea typeface="ＭＳ Ｐゴシック" panose="020B0600070205080204" pitchFamily="34" charset="-128"/>
                <a:hlinkClick r:id="rId8"/>
              </a:rPr>
              <a:t>https://geekflare.com/difference-bug-defect-error-failure-fault-testing/</a:t>
            </a:r>
            <a:endParaRPr lang="en-US" altLang="en-US" sz="2000" dirty="0">
              <a:latin typeface="Century Gothic" panose="020B0502020202020204" pitchFamily="34" charset="0"/>
              <a:ea typeface="ＭＳ Ｐゴシック" panose="020B0600070205080204" pitchFamily="34" charset="-128"/>
            </a:endParaRPr>
          </a:p>
          <a:p>
            <a:pPr marL="342900" indent="-342900">
              <a:lnSpc>
                <a:spcPct val="150000"/>
              </a:lnSpc>
              <a:buFont typeface="Wingdings" panose="05000000000000000000" pitchFamily="2" charset="2"/>
              <a:buChar char="q"/>
            </a:pPr>
            <a:r>
              <a:rPr lang="en-US" altLang="en-US" sz="2000" dirty="0">
                <a:latin typeface="Century Gothic" panose="020B0502020202020204" pitchFamily="34" charset="0"/>
                <a:ea typeface="ＭＳ Ｐゴシック" panose="020B0600070205080204" pitchFamily="34" charset="-128"/>
                <a:hlinkClick r:id="rId9"/>
              </a:rPr>
              <a:t>https://salsa.digital/insights/a-brief-history-of-software-testing</a:t>
            </a:r>
            <a:endParaRPr lang="en-US" altLang="en-US" sz="2000" dirty="0">
              <a:latin typeface="Century Gothic" panose="020B0502020202020204" pitchFamily="34" charset="0"/>
              <a:ea typeface="ＭＳ Ｐゴシック" panose="020B0600070205080204" pitchFamily="34" charset="-128"/>
            </a:endParaRPr>
          </a:p>
          <a:p>
            <a:pPr marL="342900" indent="-342900">
              <a:lnSpc>
                <a:spcPct val="150000"/>
              </a:lnSpc>
              <a:buFont typeface="Wingdings" panose="05000000000000000000" pitchFamily="2" charset="2"/>
              <a:buChar char="q"/>
            </a:pPr>
            <a:r>
              <a:rPr lang="en-US" altLang="en-US" sz="2000" dirty="0">
                <a:latin typeface="Century Gothic" panose="020B0502020202020204" pitchFamily="34" charset="0"/>
                <a:ea typeface="ＭＳ Ｐゴシック" panose="020B0600070205080204" pitchFamily="34" charset="-128"/>
                <a:hlinkClick r:id="rId10"/>
              </a:rPr>
              <a:t>https://www.geeksforgeeks.org/benefits-of-software-testing/</a:t>
            </a:r>
            <a:endParaRPr lang="en-US" altLang="en-US" sz="2000" dirty="0">
              <a:latin typeface="Century Gothic" panose="020B0502020202020204" pitchFamily="34" charset="0"/>
              <a:ea typeface="ＭＳ Ｐゴシック" panose="020B0600070205080204" pitchFamily="34" charset="-128"/>
            </a:endParaRPr>
          </a:p>
          <a:p>
            <a:pPr marL="342900" indent="-342900">
              <a:lnSpc>
                <a:spcPct val="150000"/>
              </a:lnSpc>
              <a:buFont typeface="Wingdings" panose="05000000000000000000" pitchFamily="2" charset="2"/>
              <a:buChar char="q"/>
            </a:pPr>
            <a:endParaRPr lang="en-US" altLang="en-US" sz="2000" dirty="0">
              <a:latin typeface="Century Gothic" panose="020B0502020202020204" pitchFamily="34" charset="0"/>
              <a:ea typeface="ＭＳ Ｐゴシック" panose="020B0600070205080204" pitchFamily="34" charset="-128"/>
            </a:endParaRPr>
          </a:p>
          <a:p>
            <a:pPr lvl="5">
              <a:lnSpc>
                <a:spcPct val="150000"/>
              </a:lnSpc>
            </a:pPr>
            <a:endParaRPr lang="en-US" altLang="en-US" sz="2000" dirty="0">
              <a:latin typeface="Century Gothic" panose="020B0502020202020204" pitchFamily="34" charset="0"/>
              <a:ea typeface="ＭＳ Ｐゴシック" panose="020B0600070205080204" pitchFamily="34" charset="-128"/>
            </a:endParaRPr>
          </a:p>
          <a:p>
            <a:pPr lvl="5">
              <a:lnSpc>
                <a:spcPct val="150000"/>
              </a:lnSpc>
            </a:pPr>
            <a:endParaRPr lang="en-US" altLang="en-US" sz="2000" dirty="0">
              <a:latin typeface="Century Gothic" panose="020B0502020202020204" pitchFamily="34" charset="0"/>
              <a:ea typeface="ＭＳ Ｐゴシック" panose="020B0600070205080204" pitchFamily="34" charset="-128"/>
            </a:endParaRPr>
          </a:p>
          <a:p>
            <a:pPr lvl="3">
              <a:lnSpc>
                <a:spcPct val="150000"/>
              </a:lnSpc>
            </a:pPr>
            <a:endParaRPr lang="en-US" altLang="en-US" sz="2000" dirty="0">
              <a:latin typeface="Century Gothic" panose="020B0502020202020204" pitchFamily="34" charset="0"/>
              <a:ea typeface="ＭＳ Ｐゴシック" panose="020B0600070205080204" pitchFamily="34" charset="-128"/>
            </a:endParaRPr>
          </a:p>
          <a:p>
            <a:pPr marL="342900" lvl="3" indent="-342900">
              <a:lnSpc>
                <a:spcPct val="150000"/>
              </a:lnSpc>
              <a:buFont typeface="Wingdings" panose="05000000000000000000" pitchFamily="2" charset="2"/>
              <a:buChar char="q"/>
            </a:pPr>
            <a:endParaRPr lang="en-US" altLang="en-US" sz="2000" dirty="0">
              <a:latin typeface="Century Gothic" panose="020B0502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49502504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AE53-418C-4443-9E79-08EF92D55AD1}"/>
              </a:ext>
            </a:extLst>
          </p:cNvPr>
          <p:cNvSpPr>
            <a:spLocks noGrp="1"/>
          </p:cNvSpPr>
          <p:nvPr>
            <p:ph type="title"/>
          </p:nvPr>
        </p:nvSpPr>
        <p:spPr>
          <a:xfrm>
            <a:off x="932654" y="-153909"/>
            <a:ext cx="9765376" cy="1037438"/>
          </a:xfrm>
        </p:spPr>
        <p:txBody>
          <a:bodyPr vert="horz" lIns="91440" tIns="45720" rIns="91440" bIns="45720" rtlCol="0" anchor="b">
            <a:normAutofit/>
          </a:bodyPr>
          <a:lstStyle/>
          <a:p>
            <a:pPr algn="ctr">
              <a:spcBef>
                <a:spcPct val="0"/>
              </a:spcBef>
            </a:pPr>
            <a:r>
              <a:rPr lang="en-US" b="1" kern="1200" dirty="0">
                <a:solidFill>
                  <a:schemeClr val="bg2"/>
                </a:solidFill>
                <a:latin typeface="Century Gothic" panose="020B0502020202020204" pitchFamily="34" charset="0"/>
              </a:rPr>
              <a:t>What is The Difference Between ?</a:t>
            </a:r>
            <a:endParaRPr lang="en-US" sz="4000" b="1" kern="1200" dirty="0">
              <a:solidFill>
                <a:schemeClr val="bg2"/>
              </a:solidFill>
              <a:latin typeface="Century Gothic" panose="020B0502020202020204" pitchFamily="34" charset="0"/>
              <a:ea typeface="+mj-ea"/>
              <a:cs typeface="+mj-cs"/>
            </a:endParaRPr>
          </a:p>
        </p:txBody>
      </p:sp>
      <p:sp>
        <p:nvSpPr>
          <p:cNvPr id="6" name="Rectangle 5"/>
          <p:cNvSpPr/>
          <p:nvPr/>
        </p:nvSpPr>
        <p:spPr>
          <a:xfrm>
            <a:off x="451540" y="1102750"/>
            <a:ext cx="8645807" cy="6186309"/>
          </a:xfrm>
          <a:prstGeom prst="rect">
            <a:avLst/>
          </a:prstGeom>
        </p:spPr>
        <p:txBody>
          <a:bodyPr wrap="square">
            <a:spAutoFit/>
          </a:bodyPr>
          <a:lstStyle/>
          <a:p>
            <a:pPr marL="457200" indent="-457200">
              <a:buFont typeface="Arial" panose="020B0604020202020204" pitchFamily="34" charset="0"/>
              <a:buChar char="•"/>
            </a:pPr>
            <a:r>
              <a:rPr lang="en-US" sz="2800" b="1" dirty="0"/>
              <a:t>Error</a:t>
            </a:r>
          </a:p>
          <a:p>
            <a:r>
              <a:rPr lang="en-US" sz="2000" dirty="0">
                <a:solidFill>
                  <a:schemeClr val="tx1"/>
                </a:solidFill>
                <a:latin typeface="Century Gothic" panose="020B0502020202020204" pitchFamily="34" charset="0"/>
                <a:ea typeface="Helvetica Neue"/>
                <a:cs typeface="Helvetica Neue"/>
              </a:rPr>
              <a:t>A human action that produces an incorrect result.</a:t>
            </a:r>
          </a:p>
          <a:p>
            <a:r>
              <a:rPr lang="en-US" sz="2000" dirty="0">
                <a:solidFill>
                  <a:schemeClr val="tx1"/>
                </a:solidFill>
                <a:latin typeface="Century Gothic" panose="020B0502020202020204" pitchFamily="34" charset="0"/>
                <a:ea typeface="Helvetica Neue"/>
                <a:cs typeface="Helvetica Neue"/>
              </a:rPr>
              <a:t>Section of the code that are incorrect as a result of grammatical, logical or other mistakes made by a system analyst, a programmer, or another member of the software development team. </a:t>
            </a:r>
            <a:endParaRPr lang="en-US" sz="2000" dirty="0"/>
          </a:p>
          <a:p>
            <a:pPr marL="457200" indent="-457200">
              <a:buFont typeface="Arial" panose="020B0604020202020204" pitchFamily="34" charset="0"/>
              <a:buChar char="•"/>
            </a:pPr>
            <a:r>
              <a:rPr lang="en-US" sz="2800" b="1" dirty="0"/>
              <a:t>Defect </a:t>
            </a:r>
          </a:p>
          <a:p>
            <a:r>
              <a:rPr lang="en-US" sz="2000" dirty="0">
                <a:solidFill>
                  <a:schemeClr val="tx1"/>
                </a:solidFill>
                <a:latin typeface="Century Gothic" panose="020B0502020202020204" pitchFamily="34" charset="0"/>
                <a:ea typeface="Helvetica Neue"/>
                <a:cs typeface="Helvetica Neue"/>
              </a:rPr>
              <a:t>It can be simply defined as a variance between expected and actual. Defect is an error found after the application goes into production. </a:t>
            </a:r>
          </a:p>
          <a:p>
            <a:pPr marL="457200" indent="-457200">
              <a:buFont typeface="Arial" panose="020B0604020202020204" pitchFamily="34" charset="0"/>
              <a:buChar char="•"/>
            </a:pPr>
            <a:r>
              <a:rPr lang="en-US" sz="2800" b="1" dirty="0"/>
              <a:t>Bug</a:t>
            </a:r>
            <a:endParaRPr lang="en-US" sz="2000" dirty="0">
              <a:solidFill>
                <a:schemeClr val="tx1"/>
              </a:solidFill>
              <a:latin typeface="Century Gothic" panose="020B0502020202020204" pitchFamily="34" charset="0"/>
              <a:ea typeface="Helvetica Neue"/>
              <a:cs typeface="Helvetica Neue"/>
            </a:endParaRPr>
          </a:p>
          <a:p>
            <a:r>
              <a:rPr lang="en-US" sz="2000" dirty="0">
                <a:solidFill>
                  <a:schemeClr val="tx1"/>
                </a:solidFill>
                <a:latin typeface="Century Gothic" panose="020B0502020202020204" pitchFamily="34" charset="0"/>
                <a:ea typeface="Helvetica Neue"/>
                <a:cs typeface="Helvetica Neue"/>
              </a:rPr>
              <a:t>It is described as an issue or error that can cause the software to behave in other ways that are not expected by the user or intended by the developer.</a:t>
            </a:r>
          </a:p>
          <a:p>
            <a:pPr marL="457200" indent="-457200">
              <a:buFont typeface="Arial" panose="020B0604020202020204" pitchFamily="34" charset="0"/>
              <a:buChar char="•"/>
            </a:pPr>
            <a:r>
              <a:rPr lang="en-US" sz="2800" b="1" dirty="0"/>
              <a:t>Failure</a:t>
            </a:r>
          </a:p>
          <a:p>
            <a:r>
              <a:rPr lang="en-US" sz="2000" dirty="0">
                <a:solidFill>
                  <a:schemeClr val="tx1"/>
                </a:solidFill>
                <a:latin typeface="Century Gothic" panose="020B0502020202020204" pitchFamily="34" charset="0"/>
                <a:ea typeface="Helvetica Neue"/>
                <a:cs typeface="Helvetica Neue"/>
              </a:rPr>
              <a:t>Once the software is ready tested and verified by testers and the end user facing some issues in the production. </a:t>
            </a:r>
          </a:p>
          <a:p>
            <a:endParaRPr lang="en-US" sz="2000" dirty="0">
              <a:solidFill>
                <a:schemeClr val="tx1"/>
              </a:solidFill>
              <a:latin typeface="Century Gothic" panose="020B0502020202020204" pitchFamily="34" charset="0"/>
              <a:ea typeface="Helvetica Neue"/>
              <a:cs typeface="Helvetica Neue"/>
            </a:endParaRPr>
          </a:p>
          <a:p>
            <a:endParaRPr lang="en-US" sz="2400"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907" y="2527402"/>
            <a:ext cx="4293093" cy="3108287"/>
          </a:xfrm>
          <a:prstGeom prst="rect">
            <a:avLst/>
          </a:prstGeom>
        </p:spPr>
      </p:pic>
    </p:spTree>
    <p:extLst>
      <p:ext uri="{BB962C8B-B14F-4D97-AF65-F5344CB8AC3E}">
        <p14:creationId xmlns:p14="http://schemas.microsoft.com/office/powerpoint/2010/main" val="2070426935"/>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0"/>
          <p:cNvSpPr txBox="1"/>
          <p:nvPr/>
        </p:nvSpPr>
        <p:spPr>
          <a:xfrm>
            <a:off x="1170450" y="2182200"/>
            <a:ext cx="98511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0"/>
              <a:buFont typeface="Arial"/>
              <a:buNone/>
            </a:pPr>
            <a:r>
              <a:rPr lang="en-US" sz="15000" b="1" i="0" u="none" strike="noStrike" cap="none">
                <a:solidFill>
                  <a:srgbClr val="1E4E79"/>
                </a:solidFill>
                <a:latin typeface="Century Gothic"/>
                <a:ea typeface="Century Gothic"/>
                <a:cs typeface="Century Gothic"/>
                <a:sym typeface="Century Gothic"/>
              </a:rPr>
              <a:t>Thank You</a:t>
            </a:r>
            <a:endParaRPr lang="en-US" sz="15000" b="1" i="0" u="none" strike="noStrike" cap="none" dirty="0">
              <a:solidFill>
                <a:srgbClr val="1E4E79"/>
              </a:solidFill>
              <a:latin typeface="Century Gothic"/>
              <a:ea typeface="Century Gothic"/>
              <a:cs typeface="Century Gothic"/>
              <a:sym typeface="Century Gothic"/>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10;&#10;Description automatically generated">
            <a:extLst>
              <a:ext uri="{FF2B5EF4-FFF2-40B4-BE49-F238E27FC236}">
                <a16:creationId xmlns:a16="http://schemas.microsoft.com/office/drawing/2014/main" id="{D50F1E1B-ADB7-409E-849D-10F8D2C1BAB2}"/>
              </a:ext>
            </a:extLst>
          </p:cNvPr>
          <p:cNvPicPr>
            <a:picLocks noChangeAspect="1"/>
          </p:cNvPicPr>
          <p:nvPr/>
        </p:nvPicPr>
        <p:blipFill rotWithShape="1">
          <a:blip r:embed="rId2">
            <a:alphaModFix amt="50000"/>
          </a:blip>
          <a:srcRect t="9903" b="26538"/>
          <a:stretch/>
        </p:blipFill>
        <p:spPr>
          <a:xfrm>
            <a:off x="0" y="1"/>
            <a:ext cx="12191980" cy="6857999"/>
          </a:xfrm>
          <a:prstGeom prst="rect">
            <a:avLst/>
          </a:prstGeom>
        </p:spPr>
      </p:pic>
      <p:sp>
        <p:nvSpPr>
          <p:cNvPr id="15" name="Title 1">
            <a:extLst>
              <a:ext uri="{FF2B5EF4-FFF2-40B4-BE49-F238E27FC236}">
                <a16:creationId xmlns:a16="http://schemas.microsoft.com/office/drawing/2014/main" id="{06B916FA-D58B-41D1-B1AA-78AF2EAC8E34}"/>
              </a:ext>
            </a:extLst>
          </p:cNvPr>
          <p:cNvSpPr>
            <a:spLocks noGrp="1"/>
          </p:cNvSpPr>
          <p:nvPr>
            <p:ph type="title"/>
          </p:nvPr>
        </p:nvSpPr>
        <p:spPr>
          <a:xfrm>
            <a:off x="182880" y="562510"/>
            <a:ext cx="4836160" cy="2423514"/>
          </a:xfrm>
        </p:spPr>
        <p:txBody>
          <a:bodyPr vert="horz" lIns="91440" tIns="45720" rIns="91440" bIns="45720" rtlCol="0" anchor="b">
            <a:normAutofit/>
          </a:bodyPr>
          <a:lstStyle/>
          <a:p>
            <a:pPr algn="ctr">
              <a:spcBef>
                <a:spcPct val="0"/>
              </a:spcBef>
            </a:pPr>
            <a:r>
              <a:rPr lang="en-US" sz="5400" b="1" kern="1200" dirty="0">
                <a:solidFill>
                  <a:srgbClr val="FFFFFF"/>
                </a:solidFill>
                <a:latin typeface="Century Gothic" panose="020B0502020202020204" pitchFamily="34" charset="0"/>
                <a:ea typeface="+mj-ea"/>
                <a:cs typeface="+mj-cs"/>
              </a:rPr>
              <a:t>7 Principles of Software Testing</a:t>
            </a:r>
          </a:p>
        </p:txBody>
      </p:sp>
    </p:spTree>
    <p:extLst>
      <p:ext uri="{BB962C8B-B14F-4D97-AF65-F5344CB8AC3E}">
        <p14:creationId xmlns:p14="http://schemas.microsoft.com/office/powerpoint/2010/main" val="1536854413"/>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AE53-418C-4443-9E79-08EF92D55AD1}"/>
              </a:ext>
            </a:extLst>
          </p:cNvPr>
          <p:cNvSpPr>
            <a:spLocks noGrp="1"/>
          </p:cNvSpPr>
          <p:nvPr>
            <p:ph type="title"/>
          </p:nvPr>
        </p:nvSpPr>
        <p:spPr>
          <a:xfrm>
            <a:off x="1463214" y="671228"/>
            <a:ext cx="9265571" cy="921298"/>
          </a:xfrm>
        </p:spPr>
        <p:txBody>
          <a:bodyPr vert="horz" lIns="91440" tIns="45720" rIns="91440" bIns="45720" rtlCol="0" anchor="b">
            <a:normAutofit fontScale="90000"/>
          </a:bodyPr>
          <a:lstStyle/>
          <a:p>
            <a:pPr algn="ctr">
              <a:spcBef>
                <a:spcPct val="0"/>
              </a:spcBef>
            </a:pPr>
            <a:r>
              <a:rPr lang="en-US" b="1" kern="1200" dirty="0">
                <a:solidFill>
                  <a:schemeClr val="bg2"/>
                </a:solidFill>
                <a:latin typeface="Century Gothic" panose="020B0502020202020204" pitchFamily="34" charset="0"/>
                <a:ea typeface="+mj-ea"/>
                <a:cs typeface="+mj-cs"/>
              </a:rPr>
              <a:t>1) </a:t>
            </a:r>
            <a:r>
              <a:rPr lang="en-US" sz="4400" b="1" dirty="0">
                <a:solidFill>
                  <a:schemeClr val="bg2"/>
                </a:solidFill>
              </a:rPr>
              <a:t>Exhaustive testing is not possible</a:t>
            </a:r>
            <a:endParaRPr lang="en-US" sz="4000" b="1" kern="1200" dirty="0">
              <a:solidFill>
                <a:schemeClr val="bg2"/>
              </a:solidFill>
              <a:latin typeface="Century Gothic" panose="020B0502020202020204" pitchFamily="34" charset="0"/>
              <a:ea typeface="+mj-ea"/>
              <a:cs typeface="+mj-cs"/>
            </a:endParaRPr>
          </a:p>
        </p:txBody>
      </p:sp>
      <p:graphicFrame>
        <p:nvGraphicFramePr>
          <p:cNvPr id="21" name="Title 1">
            <a:extLst>
              <a:ext uri="{FF2B5EF4-FFF2-40B4-BE49-F238E27FC236}">
                <a16:creationId xmlns:a16="http://schemas.microsoft.com/office/drawing/2014/main" id="{B370D8F8-F28F-4E96-2AC4-C1FF34455E4F}"/>
              </a:ext>
            </a:extLst>
          </p:cNvPr>
          <p:cNvGraphicFramePr/>
          <p:nvPr>
            <p:extLst>
              <p:ext uri="{D42A27DB-BD31-4B8C-83A1-F6EECF244321}">
                <p14:modId xmlns:p14="http://schemas.microsoft.com/office/powerpoint/2010/main" val="702688556"/>
              </p:ext>
            </p:extLst>
          </p:nvPr>
        </p:nvGraphicFramePr>
        <p:xfrm>
          <a:off x="760035" y="2009086"/>
          <a:ext cx="10671928" cy="3650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502927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AE53-418C-4443-9E79-08EF92D55AD1}"/>
              </a:ext>
            </a:extLst>
          </p:cNvPr>
          <p:cNvSpPr>
            <a:spLocks noGrp="1"/>
          </p:cNvSpPr>
          <p:nvPr>
            <p:ph type="title"/>
          </p:nvPr>
        </p:nvSpPr>
        <p:spPr>
          <a:xfrm>
            <a:off x="1666589" y="650908"/>
            <a:ext cx="8858822" cy="921298"/>
          </a:xfrm>
        </p:spPr>
        <p:txBody>
          <a:bodyPr vert="horz" lIns="91440" tIns="45720" rIns="91440" bIns="45720" rtlCol="0" anchor="b">
            <a:normAutofit/>
          </a:bodyPr>
          <a:lstStyle/>
          <a:p>
            <a:pPr algn="ctr">
              <a:spcBef>
                <a:spcPct val="0"/>
              </a:spcBef>
            </a:pPr>
            <a:r>
              <a:rPr lang="en-US" b="1" kern="1200" dirty="0">
                <a:solidFill>
                  <a:schemeClr val="bg2"/>
                </a:solidFill>
                <a:latin typeface="Century Gothic" panose="020B0502020202020204" pitchFamily="34" charset="0"/>
                <a:ea typeface="+mj-ea"/>
                <a:cs typeface="+mj-cs"/>
              </a:rPr>
              <a:t>2) Defect Clustering</a:t>
            </a:r>
            <a:endParaRPr lang="en-US" sz="4000" b="1" kern="1200" dirty="0">
              <a:solidFill>
                <a:schemeClr val="bg2"/>
              </a:solidFill>
              <a:latin typeface="Century Gothic" panose="020B0502020202020204" pitchFamily="34" charset="0"/>
              <a:ea typeface="+mj-ea"/>
              <a:cs typeface="+mj-cs"/>
            </a:endParaRPr>
          </a:p>
        </p:txBody>
      </p:sp>
      <p:graphicFrame>
        <p:nvGraphicFramePr>
          <p:cNvPr id="21" name="Title 1">
            <a:extLst>
              <a:ext uri="{FF2B5EF4-FFF2-40B4-BE49-F238E27FC236}">
                <a16:creationId xmlns:a16="http://schemas.microsoft.com/office/drawing/2014/main" id="{B370D8F8-F28F-4E96-2AC4-C1FF34455E4F}"/>
              </a:ext>
            </a:extLst>
          </p:cNvPr>
          <p:cNvGraphicFramePr/>
          <p:nvPr>
            <p:extLst>
              <p:ext uri="{D42A27DB-BD31-4B8C-83A1-F6EECF244321}">
                <p14:modId xmlns:p14="http://schemas.microsoft.com/office/powerpoint/2010/main" val="2137522874"/>
              </p:ext>
            </p:extLst>
          </p:nvPr>
        </p:nvGraphicFramePr>
        <p:xfrm>
          <a:off x="760036" y="2232606"/>
          <a:ext cx="10671928" cy="3650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5312568"/>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6128</TotalTime>
  <Words>3892</Words>
  <Application>Microsoft Office PowerPoint</Application>
  <PresentationFormat>Widescreen</PresentationFormat>
  <Paragraphs>367</Paragraphs>
  <Slides>60</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Tw Cen MT</vt:lpstr>
      <vt:lpstr>Arial</vt:lpstr>
      <vt:lpstr>Algerian</vt:lpstr>
      <vt:lpstr>Helvetica Neue</vt:lpstr>
      <vt:lpstr>Century Gothic</vt:lpstr>
      <vt:lpstr>Wingdings</vt:lpstr>
      <vt:lpstr>Office Theme</vt:lpstr>
      <vt:lpstr>Team Maha Yehia Ekram Fahmy Ahmed Mohamed Fathy Zeinab Mahmoud Anwer HebatAllah Ahmed Mohamed Mohammed Ahmed Mostafa</vt:lpstr>
      <vt:lpstr>What is Testing</vt:lpstr>
      <vt:lpstr>PowerPoint Presentation</vt:lpstr>
      <vt:lpstr>PowerPoint Presentation</vt:lpstr>
      <vt:lpstr>Software Testing objectives rg</vt:lpstr>
      <vt:lpstr>What is The Difference Between ?</vt:lpstr>
      <vt:lpstr>7 Principles of Software Testing</vt:lpstr>
      <vt:lpstr>1) Exhaustive testing is not possible</vt:lpstr>
      <vt:lpstr>2) Defect Clustering</vt:lpstr>
      <vt:lpstr>3) Pesticide Paradox</vt:lpstr>
      <vt:lpstr>PowerPoint Presentation</vt:lpstr>
      <vt:lpstr>5) Absence of Error – fallacy</vt:lpstr>
      <vt:lpstr>6) Early Testing</vt:lpstr>
      <vt:lpstr>7) Testing is context dependent</vt:lpstr>
      <vt:lpstr>Test Driven Development (TDD)</vt:lpstr>
      <vt:lpstr>PowerPoint Presentation</vt:lpstr>
      <vt:lpstr>Test Driven Development (TDD)</vt:lpstr>
      <vt:lpstr>Test Driven Development (TDD)</vt:lpstr>
      <vt:lpstr>PowerPoint Presentation</vt:lpstr>
      <vt:lpstr>Test Driven Development Cont.</vt:lpstr>
      <vt:lpstr>TDD Benefits</vt:lpstr>
      <vt:lpstr>TDD Concerns</vt:lpstr>
      <vt:lpstr>PowerPoint Presentation</vt:lpstr>
      <vt:lpstr>Test Levels</vt:lpstr>
      <vt:lpstr>Test Process</vt:lpstr>
      <vt:lpstr>Unit Testing</vt:lpstr>
      <vt:lpstr>Unit Testing cont..</vt:lpstr>
      <vt:lpstr>Integration Testing </vt:lpstr>
      <vt:lpstr>PowerPoint Presentation</vt:lpstr>
      <vt:lpstr>System testing</vt:lpstr>
      <vt:lpstr>System testing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Tools</vt:lpstr>
      <vt:lpstr>Test Tools</vt:lpstr>
      <vt:lpstr>Test Tools Purposes </vt:lpstr>
      <vt:lpstr>Intrusive Tools </vt:lpstr>
      <vt:lpstr>Tools Support For Management Of Testing</vt:lpstr>
      <vt:lpstr>Tools Support For Test Design &amp; Implementation</vt:lpstr>
      <vt:lpstr>Tools Support For Test Execution &amp; Logging</vt:lpstr>
      <vt:lpstr>Tools Support For Performance Measurement</vt:lpstr>
      <vt:lpstr>Tools Support For Specialized Testing Needs</vt:lpstr>
      <vt:lpstr>Benefits Of Test Execution Tools (Automation) </vt:lpstr>
      <vt:lpstr>Risks Of Test Execution Tools (Automation) </vt:lpstr>
      <vt:lpstr>Demo Selenium</vt:lpstr>
      <vt:lpstr>Demo Selenium</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Moubarak</dc:creator>
  <cp:lastModifiedBy>Ahmed Mohamed  Fathy Abo Shaban</cp:lastModifiedBy>
  <cp:revision>116</cp:revision>
  <dcterms:created xsi:type="dcterms:W3CDTF">2016-02-21T20:22:40Z</dcterms:created>
  <dcterms:modified xsi:type="dcterms:W3CDTF">2023-01-11T08:15:13Z</dcterms:modified>
</cp:coreProperties>
</file>